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6" r:id="rId3"/>
    <p:sldId id="265" r:id="rId4"/>
    <p:sldId id="295" r:id="rId5"/>
    <p:sldId id="269" r:id="rId6"/>
    <p:sldId id="298" r:id="rId7"/>
    <p:sldId id="307" r:id="rId8"/>
    <p:sldId id="257" r:id="rId9"/>
    <p:sldId id="299" r:id="rId10"/>
    <p:sldId id="286" r:id="rId11"/>
    <p:sldId id="320" r:id="rId12"/>
    <p:sldId id="322" r:id="rId13"/>
    <p:sldId id="323" r:id="rId14"/>
    <p:sldId id="321" r:id="rId15"/>
    <p:sldId id="294" r:id="rId16"/>
    <p:sldId id="308" r:id="rId17"/>
    <p:sldId id="292"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4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2/8/2024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2/8/2024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dt5602vnjxv0c.cloudfront.net/portals/3742/docs/mercer%20island%20little%20league%20rules%202021.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sportsconnect.com/little-leagu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ittleleague.org/player-safety/child-protection-program/jdp-faq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littleleague.org/diamondlead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littleleague.org/player-safety/child-protection-progra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littleleague.org/university/articles/what-are-little-league-tryout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littleleague.org/downloads/common-pool-draft-method-request/" TargetMode="External"/><Relationship Id="rId13" Type="http://schemas.openxmlformats.org/officeDocument/2006/relationships/hyperlink" Target="https://www.littleleague.org/university/articles/prepare-resource-guide-companion-course/" TargetMode="External"/><Relationship Id="rId3" Type="http://schemas.openxmlformats.org/officeDocument/2006/relationships/hyperlink" Target="https://www.littleleague.org/playing-rules/position-policy-statements/local-league-draft-methods/" TargetMode="External"/><Relationship Id="rId7" Type="http://schemas.openxmlformats.org/officeDocument/2006/relationships/hyperlink" Target="https://www.youtube.com/watch?v=W7tF7hzPgeU" TargetMode="External"/><Relationship Id="rId12" Type="http://schemas.openxmlformats.org/officeDocument/2006/relationships/hyperlink" Target="https://www.littleleague.org/help-center/do-little-league-rules-allow-for-assistant-coaches-to-be-appointed-prior-to-the-current-seasons-draft/" TargetMode="External"/><Relationship Id="rId2" Type="http://schemas.openxmlformats.org/officeDocument/2006/relationships/hyperlink" Target="https://www.littleleague.org/university/articles/player-selection-approved-draft-methods/" TargetMode="External"/><Relationship Id="rId1" Type="http://schemas.openxmlformats.org/officeDocument/2006/relationships/slideLayout" Target="../slideLayouts/slideLayout2.xml"/><Relationship Id="rId6" Type="http://schemas.openxmlformats.org/officeDocument/2006/relationships/hyperlink" Target="https://www.littleleague.org/university/articles/tips-for-returning-coaches-preparing-the-draft/" TargetMode="External"/><Relationship Id="rId11" Type="http://schemas.openxmlformats.org/officeDocument/2006/relationships/hyperlink" Target="https://www.littleleague.org/university/articles/preseason-player-draft-methods/" TargetMode="External"/><Relationship Id="rId5" Type="http://schemas.openxmlformats.org/officeDocument/2006/relationships/hyperlink" Target="https://www.littleleague.org/university/articles/the-draft-manager-and-coach-options/" TargetMode="External"/><Relationship Id="rId10" Type="http://schemas.openxmlformats.org/officeDocument/2006/relationships/hyperlink" Target="https://www.littleleague.org/university/articles/trading-players-within-a-local-league/" TargetMode="External"/><Relationship Id="rId4" Type="http://schemas.openxmlformats.org/officeDocument/2006/relationships/hyperlink" Target="https://www.littleleague.org/university/articles/the-player-draft-what-parents-need-to-know/" TargetMode="External"/><Relationship Id="rId9" Type="http://schemas.openxmlformats.org/officeDocument/2006/relationships/hyperlink" Target="https://ll-production-uploads.s3.amazonaws.com/uploads/2018/03/Pre-Season-Player-Draft-Methods.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506877" y="965488"/>
            <a:ext cx="9755187" cy="1775039"/>
          </a:xfrm>
        </p:spPr>
        <p:txBody>
          <a:bodyPr>
            <a:noAutofit/>
          </a:bodyPr>
          <a:lstStyle/>
          <a:p>
            <a:r>
              <a:rPr lang="en-US" sz="5400" dirty="0"/>
              <a:t>District 13 Player Agent Meeting</a:t>
            </a:r>
          </a:p>
        </p:txBody>
      </p:sp>
      <p:sp>
        <p:nvSpPr>
          <p:cNvPr id="3" name="Subtitle 2"/>
          <p:cNvSpPr>
            <a:spLocks noGrp="1"/>
          </p:cNvSpPr>
          <p:nvPr>
            <p:ph type="subTitle" idx="1"/>
          </p:nvPr>
        </p:nvSpPr>
        <p:spPr>
          <a:xfrm rot="21420000">
            <a:off x="993588" y="3504933"/>
            <a:ext cx="9755187" cy="952615"/>
          </a:xfrm>
        </p:spPr>
        <p:txBody>
          <a:bodyPr/>
          <a:lstStyle/>
          <a:p>
            <a:r>
              <a:rPr lang="en-US" sz="5400" dirty="0"/>
              <a:t>Season 2024</a:t>
            </a:r>
          </a:p>
        </p:txBody>
      </p:sp>
    </p:spTree>
    <p:extLst>
      <p:ext uri="{BB962C8B-B14F-4D97-AF65-F5344CB8AC3E}">
        <p14:creationId xmlns:p14="http://schemas.microsoft.com/office/powerpoint/2010/main" val="3117397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544CE9-5E93-9818-5B66-0670C72973B3}"/>
              </a:ext>
            </a:extLst>
          </p:cNvPr>
          <p:cNvSpPr>
            <a:spLocks noGrp="1"/>
          </p:cNvSpPr>
          <p:nvPr>
            <p:ph sz="quarter" idx="13"/>
          </p:nvPr>
        </p:nvSpPr>
        <p:spPr>
          <a:xfrm>
            <a:off x="668382" y="661316"/>
            <a:ext cx="10394707" cy="3311189"/>
          </a:xfrm>
        </p:spPr>
        <p:txBody>
          <a:bodyPr>
            <a:normAutofit lnSpcReduction="10000"/>
          </a:bodyPr>
          <a:lstStyle/>
          <a:p>
            <a:pPr marL="0" indent="0" algn="ctr">
              <a:buNone/>
            </a:pPr>
            <a:r>
              <a:rPr lang="en-US" sz="9600" u="sng" dirty="0">
                <a:solidFill>
                  <a:srgbClr val="0070C0"/>
                </a:solidFill>
              </a:rPr>
              <a:t>Understanding the Job of Player Agent</a:t>
            </a:r>
          </a:p>
        </p:txBody>
      </p:sp>
    </p:spTree>
    <p:extLst>
      <p:ext uri="{BB962C8B-B14F-4D97-AF65-F5344CB8AC3E}">
        <p14:creationId xmlns:p14="http://schemas.microsoft.com/office/powerpoint/2010/main" val="405124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549" y="302623"/>
            <a:ext cx="10396882" cy="1151965"/>
          </a:xfrm>
        </p:spPr>
        <p:txBody>
          <a:bodyPr/>
          <a:lstStyle/>
          <a:p>
            <a:r>
              <a:rPr lang="en-US" dirty="0"/>
              <a:t>Sections to cover</a:t>
            </a:r>
          </a:p>
        </p:txBody>
      </p:sp>
      <p:sp>
        <p:nvSpPr>
          <p:cNvPr id="3" name="Content Placeholder 2"/>
          <p:cNvSpPr>
            <a:spLocks noGrp="1"/>
          </p:cNvSpPr>
          <p:nvPr>
            <p:ph sz="quarter" idx="13"/>
          </p:nvPr>
        </p:nvSpPr>
        <p:spPr>
          <a:xfrm>
            <a:off x="372291" y="1680219"/>
            <a:ext cx="10394707" cy="4354821"/>
          </a:xfrm>
        </p:spPr>
        <p:txBody>
          <a:bodyPr>
            <a:normAutofit/>
          </a:bodyPr>
          <a:lstStyle/>
          <a:p>
            <a:pPr marR="0" lvl="0">
              <a:spcBef>
                <a:spcPts val="0"/>
              </a:spcBef>
              <a:spcAft>
                <a:spcPts val="0"/>
              </a:spcAft>
            </a:pPr>
            <a:r>
              <a:rPr lang="en-US" sz="1800" dirty="0">
                <a:latin typeface="Calibri" panose="020F0502020204030204" pitchFamily="34" charset="0"/>
                <a:ea typeface="Calibri" panose="020F0502020204030204" pitchFamily="34" charset="0"/>
              </a:rPr>
              <a:t>What is the player Agent?</a:t>
            </a:r>
          </a:p>
          <a:p>
            <a:pPr marR="0" lvl="0">
              <a:spcBef>
                <a:spcPts val="0"/>
              </a:spcBef>
              <a:spcAft>
                <a:spcPts val="0"/>
              </a:spcAft>
            </a:pPr>
            <a:r>
              <a:rPr lang="en-US" sz="1800" dirty="0">
                <a:latin typeface="Calibri" panose="020F0502020204030204" pitchFamily="34" charset="0"/>
                <a:ea typeface="Calibri" panose="020F0502020204030204" pitchFamily="34" charset="0"/>
              </a:rPr>
              <a:t>What is the focus of a Player Agent?</a:t>
            </a:r>
          </a:p>
          <a:p>
            <a:pPr marR="0" lvl="0">
              <a:spcBef>
                <a:spcPts val="0"/>
              </a:spcBef>
              <a:spcAft>
                <a:spcPts val="0"/>
              </a:spcAft>
            </a:pPr>
            <a:r>
              <a:rPr lang="en-US" sz="1800" dirty="0">
                <a:latin typeface="Calibri" panose="020F0502020204030204" pitchFamily="34" charset="0"/>
                <a:ea typeface="Calibri" panose="020F0502020204030204" pitchFamily="34" charset="0"/>
              </a:rPr>
              <a:t>Registrations, Sports Connect</a:t>
            </a:r>
          </a:p>
          <a:p>
            <a:pPr marR="0" lvl="0">
              <a:spcBef>
                <a:spcPts val="0"/>
              </a:spcBef>
              <a:spcAft>
                <a:spcPts val="0"/>
              </a:spcAft>
            </a:pPr>
            <a:r>
              <a:rPr lang="en-US" sz="1800" dirty="0">
                <a:latin typeface="Calibri" panose="020F0502020204030204" pitchFamily="34" charset="0"/>
                <a:ea typeface="Calibri" panose="020F0502020204030204" pitchFamily="34" charset="0"/>
              </a:rPr>
              <a:t>JDP – Background Checks</a:t>
            </a:r>
          </a:p>
          <a:p>
            <a:pPr marR="0" lvl="0">
              <a:spcBef>
                <a:spcPts val="0"/>
              </a:spcBef>
              <a:spcAft>
                <a:spcPts val="0"/>
              </a:spcAft>
            </a:pPr>
            <a:r>
              <a:rPr lang="en-US" sz="1800" dirty="0">
                <a:latin typeface="Calibri" panose="020F0502020204030204" pitchFamily="34" charset="0"/>
                <a:ea typeface="Calibri" panose="020F0502020204030204" pitchFamily="34" charset="0"/>
              </a:rPr>
              <a:t>Diamond Leader Training</a:t>
            </a:r>
          </a:p>
          <a:p>
            <a:pPr marR="0" lvl="0">
              <a:spcBef>
                <a:spcPts val="0"/>
              </a:spcBef>
              <a:spcAft>
                <a:spcPts val="0"/>
              </a:spcAft>
            </a:pPr>
            <a:r>
              <a:rPr lang="en-US" sz="1800" dirty="0">
                <a:latin typeface="Calibri" panose="020F0502020204030204" pitchFamily="34" charset="0"/>
                <a:ea typeface="Calibri" panose="020F0502020204030204" pitchFamily="34" charset="0"/>
              </a:rPr>
              <a:t>Child Abuse Training</a:t>
            </a:r>
          </a:p>
          <a:p>
            <a:pPr marR="0" lvl="0">
              <a:spcBef>
                <a:spcPts val="0"/>
              </a:spcBef>
              <a:spcAft>
                <a:spcPts val="0"/>
              </a:spcAft>
            </a:pPr>
            <a:r>
              <a:rPr lang="en-US" sz="1800" dirty="0">
                <a:latin typeface="Calibri" panose="020F0502020204030204" pitchFamily="34" charset="0"/>
                <a:ea typeface="Calibri" panose="020F0502020204030204" pitchFamily="34" charset="0"/>
              </a:rPr>
              <a:t>How to Conduct Tryouts</a:t>
            </a:r>
          </a:p>
          <a:p>
            <a:pPr marR="0" lvl="0">
              <a:spcBef>
                <a:spcPts val="0"/>
              </a:spcBef>
              <a:spcAft>
                <a:spcPts val="0"/>
              </a:spcAft>
            </a:pPr>
            <a:r>
              <a:rPr lang="en-US" sz="1800" dirty="0">
                <a:latin typeface="Calibri" panose="020F0502020204030204" pitchFamily="34" charset="0"/>
                <a:ea typeface="Calibri" panose="020F0502020204030204" pitchFamily="34" charset="0"/>
              </a:rPr>
              <a:t>How to Conduct the Draft</a:t>
            </a:r>
          </a:p>
          <a:p>
            <a:pPr marR="0" lvl="0">
              <a:spcBef>
                <a:spcPts val="0"/>
              </a:spcBef>
              <a:spcAft>
                <a:spcPts val="0"/>
              </a:spcAft>
            </a:pPr>
            <a:r>
              <a:rPr lang="en-US" sz="1800" dirty="0">
                <a:latin typeface="Calibri" panose="020F0502020204030204" pitchFamily="34" charset="0"/>
                <a:ea typeface="Calibri" panose="020F0502020204030204" pitchFamily="34" charset="0"/>
              </a:rPr>
              <a:t>Trading Players</a:t>
            </a:r>
          </a:p>
          <a:p>
            <a:pPr marR="0" lvl="0">
              <a:spcBef>
                <a:spcPts val="0"/>
              </a:spcBef>
              <a:spcAft>
                <a:spcPts val="0"/>
              </a:spcAft>
            </a:pPr>
            <a:r>
              <a:rPr lang="en-US" sz="1800" dirty="0">
                <a:latin typeface="Calibri" panose="020F0502020204030204" pitchFamily="34" charset="0"/>
                <a:ea typeface="Calibri" panose="020F0502020204030204" pitchFamily="34" charset="0"/>
              </a:rPr>
              <a:t>No-No – don’t do it</a:t>
            </a:r>
          </a:p>
          <a:p>
            <a:pPr marR="0" lvl="0">
              <a:spcBef>
                <a:spcPts val="0"/>
              </a:spcBef>
              <a:spcAft>
                <a:spcPts val="0"/>
              </a:spcAft>
            </a:pPr>
            <a:r>
              <a:rPr lang="en-US" sz="1800" dirty="0">
                <a:latin typeface="Calibri" panose="020F0502020204030204" pitchFamily="34" charset="0"/>
                <a:ea typeface="Calibri" panose="020F0502020204030204" pitchFamily="34" charset="0"/>
              </a:rPr>
              <a:t>Preparing for Tournament Time</a:t>
            </a:r>
          </a:p>
          <a:p>
            <a:pPr marR="0" lvl="0">
              <a:spcBef>
                <a:spcPts val="0"/>
              </a:spcBef>
              <a:spcAft>
                <a:spcPts val="0"/>
              </a:spcAft>
            </a:pPr>
            <a:r>
              <a:rPr lang="en-US" sz="1800" dirty="0">
                <a:latin typeface="Calibri" panose="020F0502020204030204" pitchFamily="34" charset="0"/>
                <a:ea typeface="Calibri" panose="020F0502020204030204" pitchFamily="34" charset="0"/>
              </a:rPr>
              <a:t>Waivers, Boundaries, Managers Preparations</a:t>
            </a:r>
          </a:p>
          <a:p>
            <a:pPr marR="0" lvl="0">
              <a:spcBef>
                <a:spcPts val="0"/>
              </a:spcBef>
              <a:spcAft>
                <a:spcPts val="0"/>
              </a:spcAft>
            </a:pPr>
            <a:endParaRPr lang="en-US" sz="1800" dirty="0">
              <a:latin typeface="Calibri" panose="020F0502020204030204" pitchFamily="34" charset="0"/>
              <a:ea typeface="Calibri" panose="020F0502020204030204" pitchFamily="34" charset="0"/>
            </a:endParaRPr>
          </a:p>
          <a:p>
            <a:pPr marR="0" lvl="0">
              <a:spcBef>
                <a:spcPts val="0"/>
              </a:spcBef>
              <a:spcAft>
                <a:spcPts val="0"/>
              </a:spcAft>
            </a:pPr>
            <a:endParaRPr lang="en-US"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62585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the player agent?</a:t>
            </a:r>
          </a:p>
        </p:txBody>
      </p:sp>
      <p:sp>
        <p:nvSpPr>
          <p:cNvPr id="3" name="Content Placeholder 2"/>
          <p:cNvSpPr>
            <a:spLocks noGrp="1"/>
          </p:cNvSpPr>
          <p:nvPr>
            <p:ph sz="quarter" idx="13"/>
          </p:nvPr>
        </p:nvSpPr>
        <p:spPr>
          <a:xfrm>
            <a:off x="537754" y="1645385"/>
            <a:ext cx="10394707" cy="3311189"/>
          </a:xfrm>
        </p:spPr>
        <p:txBody>
          <a:bodyPr>
            <a:normAutofit fontScale="92500" lnSpcReduction="20000"/>
          </a:bodyPr>
          <a:lstStyle/>
          <a:p>
            <a:pPr marL="0" marR="0" lvl="0" indent="0">
              <a:spcBef>
                <a:spcPts val="0"/>
              </a:spcBef>
              <a:spcAft>
                <a:spcPts val="0"/>
              </a:spcAft>
              <a:buNone/>
            </a:pPr>
            <a:r>
              <a:rPr lang="en-US" sz="1800" b="1" dirty="0">
                <a:solidFill>
                  <a:srgbClr val="FF0000"/>
                </a:solidFill>
                <a:effectLst/>
                <a:latin typeface="Calibri" panose="020F0502020204030204" pitchFamily="34" charset="0"/>
                <a:ea typeface="Calibri" panose="020F0502020204030204" pitchFamily="34" charset="0"/>
              </a:rPr>
              <a:t>The player agent is the advocate of the Player. </a:t>
            </a:r>
          </a:p>
          <a:p>
            <a:pPr marL="0" marR="0" lvl="0" indent="0">
              <a:spcBef>
                <a:spcPts val="0"/>
              </a:spcBef>
              <a:spcAft>
                <a:spcPts val="0"/>
              </a:spcAft>
              <a:buNone/>
            </a:pPr>
            <a:endParaRPr lang="en-US" sz="1800" dirty="0">
              <a:latin typeface="Calibri" panose="020F0502020204030204" pitchFamily="34" charset="0"/>
              <a:ea typeface="Calibri" panose="020F0502020204030204" pitchFamily="34" charset="0"/>
            </a:endParaRPr>
          </a:p>
          <a:p>
            <a:pPr marL="0" marR="0" lvl="0" indent="0">
              <a:spcBef>
                <a:spcPts val="0"/>
              </a:spcBef>
              <a:spcAft>
                <a:spcPts val="0"/>
              </a:spcAft>
              <a:buNone/>
            </a:pPr>
            <a:r>
              <a:rPr lang="en-US" sz="1800" dirty="0">
                <a:effectLst/>
                <a:latin typeface="Calibri" panose="020F0502020204030204" pitchFamily="34" charset="0"/>
                <a:ea typeface="Calibri" panose="020F0502020204030204" pitchFamily="34" charset="0"/>
              </a:rPr>
              <a:t>From the Little League Website: </a:t>
            </a:r>
          </a:p>
          <a:p>
            <a:pPr marL="0" marR="0" lvl="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lvl="0" indent="0">
              <a:spcBef>
                <a:spcPts val="0"/>
              </a:spcBef>
              <a:spcAft>
                <a:spcPts val="0"/>
              </a:spcAft>
              <a:buNone/>
            </a:pPr>
            <a:r>
              <a:rPr lang="en-US" sz="1600" dirty="0"/>
              <a:t>The Player Agent is widely considered the second-most important local league Board of Directors position, with the League President being considered the most important. A Player Agent is tasked with overseeing all aspects of the management of playing members of the local league. Separate Player Agents are permitted for separate divisions and levels of play, which allows a volunteer holding this position to also serve as a coach or manager in the league, including the division in which he/she oversees. </a:t>
            </a:r>
          </a:p>
          <a:p>
            <a:pPr marL="0" marR="0" lvl="0" indent="0">
              <a:spcBef>
                <a:spcPts val="0"/>
              </a:spcBef>
              <a:spcAft>
                <a:spcPts val="0"/>
              </a:spcAft>
              <a:buNone/>
            </a:pPr>
            <a:endParaRPr lang="en-US" sz="1600" dirty="0">
              <a:effectLst/>
              <a:latin typeface="Calibri" panose="020F0502020204030204" pitchFamily="34" charset="0"/>
              <a:ea typeface="Calibri" panose="020F0502020204030204" pitchFamily="34" charset="0"/>
            </a:endParaRPr>
          </a:p>
          <a:p>
            <a:pPr marL="0" marR="0" lvl="0" indent="0">
              <a:spcBef>
                <a:spcPts val="0"/>
              </a:spcBef>
              <a:spcAft>
                <a:spcPts val="0"/>
              </a:spcAft>
              <a:buNone/>
            </a:pPr>
            <a:r>
              <a:rPr lang="en-US" sz="1600" dirty="0"/>
              <a:t>Conducts annual tryouts, and is in charge of player selection, assists president in checking birth records and eligibility of players; serves as a member of the Board of Directors of the local league and generally supervises and coordinates the transfer of players to or from the Minor Leagues according to provisions of the regulations of Little League.</a:t>
            </a:r>
            <a:endParaRPr lang="en-US"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06086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BA2D7-A907-4D0D-9558-4D11A4C215C2}"/>
              </a:ext>
            </a:extLst>
          </p:cNvPr>
          <p:cNvSpPr>
            <a:spLocks noGrp="1"/>
          </p:cNvSpPr>
          <p:nvPr>
            <p:ph type="title"/>
          </p:nvPr>
        </p:nvSpPr>
        <p:spPr/>
        <p:txBody>
          <a:bodyPr>
            <a:normAutofit fontScale="90000"/>
          </a:bodyPr>
          <a:lstStyle/>
          <a:p>
            <a:r>
              <a:rPr lang="en-US" dirty="0"/>
              <a:t>What is the focus of the player Agent?</a:t>
            </a:r>
          </a:p>
        </p:txBody>
      </p:sp>
      <p:sp>
        <p:nvSpPr>
          <p:cNvPr id="3" name="Content Placeholder 2">
            <a:extLst>
              <a:ext uri="{FF2B5EF4-FFF2-40B4-BE49-F238E27FC236}">
                <a16:creationId xmlns:a16="http://schemas.microsoft.com/office/drawing/2014/main" id="{0BDA43E0-FCDF-4F85-AF3C-E9E52176C45A}"/>
              </a:ext>
            </a:extLst>
          </p:cNvPr>
          <p:cNvSpPr>
            <a:spLocks noGrp="1"/>
          </p:cNvSpPr>
          <p:nvPr>
            <p:ph sz="quarter" idx="13"/>
          </p:nvPr>
        </p:nvSpPr>
        <p:spPr/>
        <p:txBody>
          <a:bodyPr>
            <a:normAutofit fontScale="55000" lnSpcReduction="20000"/>
          </a:bodyPr>
          <a:lstStyle/>
          <a:p>
            <a:r>
              <a:rPr lang="en-US" dirty="0"/>
              <a:t>To advocate for the best interest of each player</a:t>
            </a:r>
          </a:p>
          <a:p>
            <a:r>
              <a:rPr lang="en-US" dirty="0"/>
              <a:t>To conduct Tryouts</a:t>
            </a:r>
          </a:p>
          <a:p>
            <a:r>
              <a:rPr lang="en-US" dirty="0"/>
              <a:t>To ensure all qualifying players are represented correctly in the draft</a:t>
            </a:r>
          </a:p>
          <a:p>
            <a:r>
              <a:rPr lang="en-US" dirty="0"/>
              <a:t>TO facilitate a legitimate draft</a:t>
            </a:r>
          </a:p>
          <a:p>
            <a:r>
              <a:rPr lang="en-US" dirty="0"/>
              <a:t>To attempt to achieve parity among all teams in a division</a:t>
            </a:r>
          </a:p>
          <a:p>
            <a:r>
              <a:rPr lang="en-US" dirty="0"/>
              <a:t>To expand the playing opportunities for any and all players</a:t>
            </a:r>
          </a:p>
          <a:p>
            <a:r>
              <a:rPr lang="en-US" dirty="0"/>
              <a:t>To coordinate with the board all necessary and required certifications and trainings available to and required of managers, coaches, and others involved with the players is met.</a:t>
            </a:r>
          </a:p>
          <a:p>
            <a:r>
              <a:rPr lang="en-US" dirty="0"/>
              <a:t>Prepare documentation for any International tournament players</a:t>
            </a:r>
          </a:p>
          <a:p>
            <a:r>
              <a:rPr lang="en-US" dirty="0"/>
              <a:t>Ensure that sports connect information for the players is entered and correct</a:t>
            </a:r>
          </a:p>
          <a:p>
            <a:r>
              <a:rPr lang="en-US" dirty="0"/>
              <a:t>A good resource </a:t>
            </a:r>
            <a:r>
              <a:rPr lang="en-US" dirty="0">
                <a:hlinkClick r:id="rId2"/>
              </a:rPr>
              <a:t>https://dt5602vnjxv0c.cloudfront.net/portals/3742/docs/mercer%20island%20little%20league%20rules%202021.pdf</a:t>
            </a:r>
            <a:r>
              <a:rPr lang="en-US" dirty="0"/>
              <a:t> </a:t>
            </a:r>
          </a:p>
        </p:txBody>
      </p:sp>
    </p:spTree>
    <p:extLst>
      <p:ext uri="{BB962C8B-B14F-4D97-AF65-F5344CB8AC3E}">
        <p14:creationId xmlns:p14="http://schemas.microsoft.com/office/powerpoint/2010/main" val="1822973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6D7E1-4684-B0B1-16AF-0941E2A07571}"/>
              </a:ext>
            </a:extLst>
          </p:cNvPr>
          <p:cNvSpPr>
            <a:spLocks noGrp="1"/>
          </p:cNvSpPr>
          <p:nvPr>
            <p:ph type="title"/>
          </p:nvPr>
        </p:nvSpPr>
        <p:spPr/>
        <p:txBody>
          <a:bodyPr/>
          <a:lstStyle/>
          <a:p>
            <a:r>
              <a:rPr lang="en-US" dirty="0"/>
              <a:t>Sports Connect</a:t>
            </a:r>
          </a:p>
        </p:txBody>
      </p:sp>
      <p:sp>
        <p:nvSpPr>
          <p:cNvPr id="3" name="Content Placeholder 2">
            <a:extLst>
              <a:ext uri="{FF2B5EF4-FFF2-40B4-BE49-F238E27FC236}">
                <a16:creationId xmlns:a16="http://schemas.microsoft.com/office/drawing/2014/main" id="{E56B6535-CEDA-38A7-38C0-A58212184E0B}"/>
              </a:ext>
            </a:extLst>
          </p:cNvPr>
          <p:cNvSpPr>
            <a:spLocks noGrp="1"/>
          </p:cNvSpPr>
          <p:nvPr>
            <p:ph sz="quarter" idx="13"/>
          </p:nvPr>
        </p:nvSpPr>
        <p:spPr>
          <a:xfrm>
            <a:off x="685800" y="2233060"/>
            <a:ext cx="10394707" cy="3166713"/>
          </a:xfrm>
        </p:spPr>
        <p:txBody>
          <a:bodyPr>
            <a:normAutofit/>
          </a:bodyPr>
          <a:lstStyle/>
          <a:p>
            <a:r>
              <a:rPr lang="en-US" dirty="0">
                <a:hlinkClick r:id="rId2"/>
              </a:rPr>
              <a:t>https://sportsconnect.com/little-league/</a:t>
            </a:r>
            <a:r>
              <a:rPr lang="en-US" dirty="0"/>
              <a:t> </a:t>
            </a:r>
          </a:p>
          <a:p>
            <a:r>
              <a:rPr lang="en-US" dirty="0"/>
              <a:t>Mandatory for 2025 – Get a Jump on it this year</a:t>
            </a:r>
          </a:p>
          <a:p>
            <a:r>
              <a:rPr lang="en-US" dirty="0"/>
              <a:t>Centralized Registration</a:t>
            </a:r>
            <a:endParaRPr lang="en-US" dirty="0">
              <a:solidFill>
                <a:srgbClr val="FF0000"/>
              </a:solidFill>
            </a:endParaRPr>
          </a:p>
          <a:p>
            <a:r>
              <a:rPr lang="en-US" dirty="0"/>
              <a:t>All your current payments, Documents, etc, everything is the same</a:t>
            </a:r>
          </a:p>
          <a:p>
            <a:r>
              <a:rPr lang="en-US" dirty="0"/>
              <a:t>Can do “in person sign ups” –so long as all info goes into Sports Connect</a:t>
            </a:r>
          </a:p>
        </p:txBody>
      </p:sp>
    </p:spTree>
    <p:extLst>
      <p:ext uri="{BB962C8B-B14F-4D97-AF65-F5344CB8AC3E}">
        <p14:creationId xmlns:p14="http://schemas.microsoft.com/office/powerpoint/2010/main" val="3865239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519E9-3957-79E5-9536-CAD64EE24466}"/>
              </a:ext>
            </a:extLst>
          </p:cNvPr>
          <p:cNvSpPr>
            <a:spLocks noGrp="1"/>
          </p:cNvSpPr>
          <p:nvPr>
            <p:ph type="title"/>
          </p:nvPr>
        </p:nvSpPr>
        <p:spPr>
          <a:xfrm>
            <a:off x="494212" y="0"/>
            <a:ext cx="10396882" cy="1151965"/>
          </a:xfrm>
        </p:spPr>
        <p:txBody>
          <a:bodyPr/>
          <a:lstStyle/>
          <a:p>
            <a:r>
              <a:rPr lang="en-US" dirty="0"/>
              <a:t>JDP – Background Checks</a:t>
            </a:r>
          </a:p>
        </p:txBody>
      </p:sp>
      <p:sp>
        <p:nvSpPr>
          <p:cNvPr id="5" name="Content Placeholder 4">
            <a:extLst>
              <a:ext uri="{FF2B5EF4-FFF2-40B4-BE49-F238E27FC236}">
                <a16:creationId xmlns:a16="http://schemas.microsoft.com/office/drawing/2014/main" id="{F7390D39-1C34-51CE-4A8F-B4B862CF3315}"/>
              </a:ext>
            </a:extLst>
          </p:cNvPr>
          <p:cNvSpPr>
            <a:spLocks noGrp="1"/>
          </p:cNvSpPr>
          <p:nvPr>
            <p:ph sz="quarter" idx="13"/>
          </p:nvPr>
        </p:nvSpPr>
        <p:spPr>
          <a:xfrm>
            <a:off x="154577" y="948699"/>
            <a:ext cx="10394707" cy="4528992"/>
          </a:xfrm>
        </p:spPr>
        <p:txBody>
          <a:bodyPr>
            <a:normAutofit/>
          </a:bodyPr>
          <a:lstStyle/>
          <a:p>
            <a:pPr marL="0" marR="0">
              <a:spcBef>
                <a:spcPts val="0"/>
              </a:spcBef>
              <a:spcAft>
                <a:spcPts val="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hlinkClick r:id="rId2"/>
              </a:rPr>
              <a:t>https://www.littleleague.org/player-safety/child-protection-program/jdp-faqs/</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More of a “Board” thing, but the PA needs to be aware</a:t>
            </a:r>
          </a:p>
          <a:p>
            <a:pPr marL="0" marR="0" indent="0">
              <a:spcBef>
                <a:spcPts val="0"/>
              </a:spcBef>
              <a:spcAft>
                <a:spcPts val="0"/>
              </a:spcAft>
              <a:buNone/>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kern="100" dirty="0">
                <a:latin typeface="Calibri" panose="020F0502020204030204" pitchFamily="34" charset="0"/>
                <a:ea typeface="Calibri" panose="020F0502020204030204" pitchFamily="34" charset="0"/>
                <a:cs typeface="Times New Roman" panose="02020603050405020304" pitchFamily="18" charset="0"/>
              </a:rPr>
              <a:t>ALL Volunteers need to be in JDP </a:t>
            </a:r>
          </a:p>
          <a:p>
            <a:pPr marL="0" marR="0">
              <a:spcBef>
                <a:spcPts val="0"/>
              </a:spcBef>
              <a:spcAft>
                <a:spcPts val="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125 free</a:t>
            </a:r>
          </a:p>
          <a:p>
            <a:pPr marL="0" marR="0">
              <a:spcBef>
                <a:spcPts val="0"/>
              </a:spcBef>
              <a:spcAft>
                <a:spcPts val="0"/>
              </a:spcAft>
            </a:pPr>
            <a:r>
              <a:rPr lang="en-US" sz="1800" b="1" kern="100" dirty="0">
                <a:latin typeface="Calibri" panose="020F0502020204030204" pitchFamily="34" charset="0"/>
                <a:ea typeface="Calibri" panose="020F0502020204030204" pitchFamily="34" charset="0"/>
                <a:cs typeface="Times New Roman" panose="02020603050405020304" pitchFamily="18" charset="0"/>
              </a:rPr>
              <a:t>Has to be done every year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91212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DIAMOND LEADER TRAINING</a:t>
            </a:r>
          </a:p>
        </p:txBody>
      </p:sp>
      <p:sp>
        <p:nvSpPr>
          <p:cNvPr id="3" name="Content Placeholder 2"/>
          <p:cNvSpPr>
            <a:spLocks noGrp="1"/>
          </p:cNvSpPr>
          <p:nvPr>
            <p:ph sz="quarter" idx="13"/>
          </p:nvPr>
        </p:nvSpPr>
        <p:spPr>
          <a:xfrm>
            <a:off x="372290" y="1976310"/>
            <a:ext cx="10394707" cy="3311189"/>
          </a:xfrm>
        </p:spPr>
        <p:txBody>
          <a:bodyPr>
            <a:noAutofit/>
          </a:bodyPr>
          <a:lstStyle/>
          <a:p>
            <a:pPr marR="0"/>
            <a:r>
              <a:rPr lang="en-US" sz="1800" dirty="0">
                <a:solidFill>
                  <a:srgbClr val="26282A"/>
                </a:solidFill>
                <a:latin typeface="Helvetica Neue"/>
                <a:ea typeface="Calibri" panose="020F0502020204030204" pitchFamily="34" charset="0"/>
                <a:hlinkClick r:id="rId2"/>
              </a:rPr>
              <a:t>https://www.littleleague.org/diamondleader/</a:t>
            </a:r>
            <a:r>
              <a:rPr lang="en-US" sz="1800" dirty="0">
                <a:solidFill>
                  <a:srgbClr val="26282A"/>
                </a:solidFill>
                <a:latin typeface="Helvetica Neue"/>
                <a:ea typeface="Calibri" panose="020F0502020204030204" pitchFamily="34" charset="0"/>
              </a:rPr>
              <a:t> </a:t>
            </a:r>
          </a:p>
          <a:p>
            <a:pPr marR="0"/>
            <a:r>
              <a:rPr lang="en-US" sz="1800" dirty="0">
                <a:solidFill>
                  <a:srgbClr val="26282A"/>
                </a:solidFill>
                <a:latin typeface="Helvetica Neue"/>
                <a:ea typeface="Calibri" panose="020F0502020204030204" pitchFamily="34" charset="0"/>
              </a:rPr>
              <a:t>Recommend ALL managers and coaches go through it</a:t>
            </a:r>
          </a:p>
          <a:p>
            <a:pPr marR="0"/>
            <a:r>
              <a:rPr lang="en-US" sz="1800" dirty="0">
                <a:solidFill>
                  <a:srgbClr val="26282A"/>
                </a:solidFill>
                <a:effectLst/>
                <a:latin typeface="Helvetica Neue"/>
                <a:ea typeface="Calibri" panose="020F0502020204030204" pitchFamily="34" charset="0"/>
              </a:rPr>
              <a:t>Required that all managers/coaches that participate in the international tournament must have the training</a:t>
            </a:r>
          </a:p>
          <a:p>
            <a:pPr marR="0"/>
            <a:r>
              <a:rPr lang="en-US" sz="1800" dirty="0">
                <a:solidFill>
                  <a:srgbClr val="26282A"/>
                </a:solidFill>
                <a:latin typeface="Helvetica Neue"/>
                <a:ea typeface="Calibri" panose="020F0502020204030204" pitchFamily="34" charset="0"/>
              </a:rPr>
              <a:t>Goes in the team tournament book</a:t>
            </a:r>
          </a:p>
          <a:p>
            <a:pPr marR="0"/>
            <a:r>
              <a:rPr lang="en-US" sz="1800" dirty="0">
                <a:solidFill>
                  <a:srgbClr val="26282A"/>
                </a:solidFill>
                <a:effectLst/>
                <a:latin typeface="Helvetica Neue"/>
                <a:ea typeface="Calibri" panose="020F0502020204030204" pitchFamily="34" charset="0"/>
              </a:rPr>
              <a:t>Every couple of years, might not hurt to renew the certificate although not required at this time. </a:t>
            </a:r>
            <a:endParaRPr lang="en-US"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98374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Child abuse training</a:t>
            </a:r>
          </a:p>
        </p:txBody>
      </p:sp>
      <p:sp>
        <p:nvSpPr>
          <p:cNvPr id="3" name="Content Placeholder 2"/>
          <p:cNvSpPr>
            <a:spLocks noGrp="1"/>
          </p:cNvSpPr>
          <p:nvPr>
            <p:ph sz="quarter" idx="13"/>
          </p:nvPr>
        </p:nvSpPr>
        <p:spPr>
          <a:xfrm>
            <a:off x="449292" y="2447948"/>
            <a:ext cx="10394707" cy="3311189"/>
          </a:xfrm>
        </p:spPr>
        <p:txBody>
          <a:bodyPr>
            <a:noAutofit/>
          </a:bodyPr>
          <a:lstStyle/>
          <a:p>
            <a:pPr marR="0"/>
            <a:r>
              <a:rPr lang="en-US" sz="1800" dirty="0">
                <a:solidFill>
                  <a:srgbClr val="26282A"/>
                </a:solidFill>
                <a:effectLst/>
                <a:latin typeface="Helvetica Neue"/>
                <a:ea typeface="Calibri" panose="020F0502020204030204" pitchFamily="34" charset="0"/>
                <a:hlinkClick r:id="rId2"/>
              </a:rPr>
              <a:t>https://www.littleleague.org/player-safety/child-protection-program/</a:t>
            </a:r>
            <a:r>
              <a:rPr lang="en-US" sz="1800" dirty="0">
                <a:solidFill>
                  <a:srgbClr val="26282A"/>
                </a:solidFill>
                <a:latin typeface="Helvetica Neue"/>
                <a:ea typeface="Calibri" panose="020F0502020204030204" pitchFamily="34" charset="0"/>
              </a:rPr>
              <a:t> </a:t>
            </a:r>
            <a:r>
              <a:rPr lang="en-US" sz="1800" dirty="0">
                <a:solidFill>
                  <a:srgbClr val="26282A"/>
                </a:solidFill>
                <a:effectLst/>
                <a:latin typeface="Helvetica Neue"/>
                <a:ea typeface="Calibri" panose="020F0502020204030204" pitchFamily="34" charset="0"/>
              </a:rPr>
              <a:t> </a:t>
            </a:r>
          </a:p>
          <a:p>
            <a:pPr marR="0"/>
            <a:r>
              <a:rPr lang="en-US" sz="2400" dirty="0">
                <a:latin typeface="Arial" panose="020B0604020202020204" pitchFamily="34" charset="0"/>
                <a:ea typeface="Calibri" panose="020F0502020204030204" pitchFamily="34" charset="0"/>
                <a:cs typeface="Arial" panose="020B0604020202020204" pitchFamily="34" charset="0"/>
              </a:rPr>
              <a:t>ALL VOLUNTEERS MUST COMPLETE EVERY YEAR</a:t>
            </a:r>
          </a:p>
          <a:p>
            <a:pPr marR="0"/>
            <a:r>
              <a:rPr lang="en-US" sz="2400" dirty="0">
                <a:solidFill>
                  <a:srgbClr val="26282A"/>
                </a:solidFill>
                <a:effectLst/>
                <a:latin typeface="Arial" panose="020B0604020202020204" pitchFamily="34" charset="0"/>
                <a:ea typeface="Calibri" panose="020F0502020204030204" pitchFamily="34" charset="0"/>
                <a:cs typeface="Arial" panose="020B0604020202020204" pitchFamily="34" charset="0"/>
              </a:rPr>
              <a:t>Must be from approved training source (USA Baseball is one of several) – Check with DA to confirm</a:t>
            </a:r>
          </a:p>
          <a:p>
            <a:pPr marR="0"/>
            <a:r>
              <a:rPr lang="en-US" sz="2400" dirty="0">
                <a:solidFill>
                  <a:srgbClr val="26282A"/>
                </a:solidFill>
                <a:latin typeface="Arial" panose="020B0604020202020204" pitchFamily="34" charset="0"/>
                <a:ea typeface="Calibri" panose="020F0502020204030204" pitchFamily="34" charset="0"/>
                <a:cs typeface="Arial" panose="020B0604020202020204" pitchFamily="34" charset="0"/>
              </a:rPr>
              <a:t>Any coaches and managers involved with the international tournament </a:t>
            </a:r>
            <a:r>
              <a:rPr lang="en-US" sz="2400" dirty="0" err="1">
                <a:solidFill>
                  <a:srgbClr val="26282A"/>
                </a:solidFill>
                <a:latin typeface="Arial" panose="020B0604020202020204" pitchFamily="34" charset="0"/>
                <a:ea typeface="Calibri" panose="020F0502020204030204" pitchFamily="34" charset="0"/>
                <a:cs typeface="Arial" panose="020B0604020202020204" pitchFamily="34" charset="0"/>
              </a:rPr>
              <a:t>teamS</a:t>
            </a:r>
            <a:r>
              <a:rPr lang="en-US" sz="2400" dirty="0">
                <a:solidFill>
                  <a:srgbClr val="26282A"/>
                </a:solidFill>
                <a:latin typeface="Arial" panose="020B0604020202020204" pitchFamily="34" charset="0"/>
                <a:ea typeface="Calibri" panose="020F0502020204030204" pitchFamily="34" charset="0"/>
                <a:cs typeface="Arial" panose="020B0604020202020204" pitchFamily="34" charset="0"/>
              </a:rPr>
              <a:t> must have it in their team book.</a:t>
            </a:r>
            <a:endParaRPr lang="en-US" sz="1600" dirty="0">
              <a:solidFill>
                <a:srgbClr val="26282A"/>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Aft>
                <a:spcPts val="0"/>
              </a:spcAft>
              <a:buFont typeface="+mj-lt"/>
              <a:buAutoNum type="arabicPeriod"/>
              <a:tabLst>
                <a:tab pos="457200" algn="l"/>
              </a:tabLst>
            </a:pPr>
            <a:endParaRPr lang="en-US" sz="1600" dirty="0">
              <a:solidFill>
                <a:srgbClr val="26282A"/>
              </a:solidFill>
              <a:effectLst/>
              <a:latin typeface="Helvetica Neue"/>
              <a:ea typeface="Calibri" panose="020F0502020204030204" pitchFamily="34" charset="0"/>
            </a:endParaRPr>
          </a:p>
          <a:p>
            <a:pPr marL="342900" marR="0" lvl="0" indent="-342900">
              <a:spcAft>
                <a:spcPts val="0"/>
              </a:spcAft>
              <a:buFont typeface="+mj-lt"/>
              <a:buAutoNum type="arabicPeriod"/>
              <a:tabLst>
                <a:tab pos="457200" algn="l"/>
              </a:tabLst>
            </a:pPr>
            <a:endParaRPr lang="en-US" sz="1600" dirty="0">
              <a:solidFill>
                <a:srgbClr val="26282A"/>
              </a:solidFill>
              <a:effectLst/>
              <a:latin typeface="Calibri" panose="020F0502020204030204" pitchFamily="34" charset="0"/>
              <a:ea typeface="Calibri" panose="020F0502020204030204" pitchFamily="34" charset="0"/>
            </a:endParaRPr>
          </a:p>
          <a:p>
            <a:endParaRPr lang="en-US" sz="3200" dirty="0"/>
          </a:p>
        </p:txBody>
      </p:sp>
    </p:spTree>
    <p:extLst>
      <p:ext uri="{BB962C8B-B14F-4D97-AF65-F5344CB8AC3E}">
        <p14:creationId xmlns:p14="http://schemas.microsoft.com/office/powerpoint/2010/main" val="1873020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4FBF-BDFA-4D67-888F-AB67941B6E1A}"/>
              </a:ext>
            </a:extLst>
          </p:cNvPr>
          <p:cNvSpPr>
            <a:spLocks noGrp="1"/>
          </p:cNvSpPr>
          <p:nvPr>
            <p:ph type="title"/>
          </p:nvPr>
        </p:nvSpPr>
        <p:spPr/>
        <p:txBody>
          <a:bodyPr/>
          <a:lstStyle/>
          <a:p>
            <a:r>
              <a:rPr lang="en-US" dirty="0"/>
              <a:t>Tryouts, How, when, who</a:t>
            </a:r>
          </a:p>
        </p:txBody>
      </p:sp>
      <p:sp>
        <p:nvSpPr>
          <p:cNvPr id="3" name="Content Placeholder 2">
            <a:extLst>
              <a:ext uri="{FF2B5EF4-FFF2-40B4-BE49-F238E27FC236}">
                <a16:creationId xmlns:a16="http://schemas.microsoft.com/office/drawing/2014/main" id="{187045A4-BF65-47B2-8806-DA0899D537A2}"/>
              </a:ext>
            </a:extLst>
          </p:cNvPr>
          <p:cNvSpPr>
            <a:spLocks noGrp="1"/>
          </p:cNvSpPr>
          <p:nvPr>
            <p:ph sz="quarter" idx="13"/>
          </p:nvPr>
        </p:nvSpPr>
        <p:spPr/>
        <p:txBody>
          <a:bodyPr>
            <a:normAutofit/>
          </a:bodyPr>
          <a:lstStyle/>
          <a:p>
            <a:r>
              <a:rPr lang="en-US" dirty="0">
                <a:hlinkClick r:id="rId2"/>
              </a:rPr>
              <a:t>https://www.littleleague.org/university/articles/what-are-little-league-tryouts/</a:t>
            </a:r>
            <a:r>
              <a:rPr lang="en-US" dirty="0"/>
              <a:t> </a:t>
            </a:r>
          </a:p>
          <a:p>
            <a:r>
              <a:rPr lang="en-US" dirty="0"/>
              <a:t>All Majors (and above)  players </a:t>
            </a:r>
            <a:r>
              <a:rPr lang="en-US" i="1" u="sng" dirty="0"/>
              <a:t>MUST attend  </a:t>
            </a:r>
            <a:r>
              <a:rPr lang="en-US" dirty="0"/>
              <a:t>1 tryout to be in Draft – even those on Legacy team. CAVEAT – must have more than 1 majors or above team.</a:t>
            </a:r>
          </a:p>
          <a:p>
            <a:r>
              <a:rPr lang="en-US" dirty="0"/>
              <a:t>Have an evaluation program that includes a base running station, hitting, catching pop-flies, pitching (optional), and infield plays (short to 1</a:t>
            </a:r>
            <a:r>
              <a:rPr lang="en-US" baseline="30000" dirty="0"/>
              <a:t>st</a:t>
            </a:r>
            <a:r>
              <a:rPr lang="en-US" dirty="0"/>
              <a:t>). </a:t>
            </a:r>
          </a:p>
          <a:p>
            <a:r>
              <a:rPr lang="en-US" dirty="0"/>
              <a:t>Have a 1-5 grading option and a notes section along with the player name and number. </a:t>
            </a:r>
          </a:p>
        </p:txBody>
      </p:sp>
    </p:spTree>
    <p:extLst>
      <p:ext uri="{BB962C8B-B14F-4D97-AF65-F5344CB8AC3E}">
        <p14:creationId xmlns:p14="http://schemas.microsoft.com/office/powerpoint/2010/main" val="3033002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4FBF-BDFA-4D67-888F-AB67941B6E1A}"/>
              </a:ext>
            </a:extLst>
          </p:cNvPr>
          <p:cNvSpPr>
            <a:spLocks noGrp="1"/>
          </p:cNvSpPr>
          <p:nvPr>
            <p:ph type="title"/>
          </p:nvPr>
        </p:nvSpPr>
        <p:spPr>
          <a:xfrm>
            <a:off x="667328" y="66963"/>
            <a:ext cx="10396882" cy="1151965"/>
          </a:xfrm>
        </p:spPr>
        <p:txBody>
          <a:bodyPr/>
          <a:lstStyle/>
          <a:p>
            <a:r>
              <a:rPr lang="en-US" dirty="0"/>
              <a:t>How to conduct the draft</a:t>
            </a:r>
          </a:p>
        </p:txBody>
      </p:sp>
      <p:sp>
        <p:nvSpPr>
          <p:cNvPr id="3" name="Content Placeholder 2">
            <a:extLst>
              <a:ext uri="{FF2B5EF4-FFF2-40B4-BE49-F238E27FC236}">
                <a16:creationId xmlns:a16="http://schemas.microsoft.com/office/drawing/2014/main" id="{187045A4-BF65-47B2-8806-DA0899D537A2}"/>
              </a:ext>
            </a:extLst>
          </p:cNvPr>
          <p:cNvSpPr>
            <a:spLocks noGrp="1"/>
          </p:cNvSpPr>
          <p:nvPr>
            <p:ph sz="quarter" idx="13"/>
          </p:nvPr>
        </p:nvSpPr>
        <p:spPr>
          <a:xfrm>
            <a:off x="0" y="4216317"/>
            <a:ext cx="10507852" cy="1814097"/>
          </a:xfrm>
        </p:spPr>
        <p:txBody>
          <a:bodyPr>
            <a:normAutofit/>
          </a:bodyPr>
          <a:lstStyle/>
          <a:p>
            <a:r>
              <a:rPr lang="en-US" sz="1100" dirty="0"/>
              <a:t>Written and unwritten (documented other ways) for the draft.</a:t>
            </a:r>
          </a:p>
          <a:p>
            <a:r>
              <a:rPr lang="en-US" sz="1100" dirty="0"/>
              <a:t>Prevent draft from being manipulated, provide draft date, tryout dates</a:t>
            </a:r>
          </a:p>
          <a:p>
            <a:r>
              <a:rPr lang="en-US" sz="1100" dirty="0"/>
              <a:t>Give parity to the teams in the division</a:t>
            </a:r>
          </a:p>
          <a:p>
            <a:r>
              <a:rPr lang="en-US" sz="1100" dirty="0"/>
              <a:t>NO INTACT </a:t>
            </a:r>
            <a:r>
              <a:rPr lang="en-US" sz="1100" dirty="0" err="1"/>
              <a:t>TRAvEL</a:t>
            </a:r>
            <a:r>
              <a:rPr lang="en-US" sz="1100" dirty="0"/>
              <a:t> TEAMS ALLOWED</a:t>
            </a:r>
          </a:p>
          <a:p>
            <a:r>
              <a:rPr lang="en-US" sz="1100" dirty="0"/>
              <a:t>The problem of 10 year olds in 10-11 tournament team</a:t>
            </a:r>
          </a:p>
          <a:p>
            <a:pPr marL="0" indent="0">
              <a:buNone/>
            </a:pPr>
            <a:endParaRPr lang="en-US" dirty="0">
              <a:solidFill>
                <a:schemeClr val="accent4">
                  <a:lumMod val="75000"/>
                </a:schemeClr>
              </a:solidFill>
            </a:endParaRPr>
          </a:p>
        </p:txBody>
      </p:sp>
      <p:sp>
        <p:nvSpPr>
          <p:cNvPr id="4" name="TextBox 3">
            <a:extLst>
              <a:ext uri="{FF2B5EF4-FFF2-40B4-BE49-F238E27FC236}">
                <a16:creationId xmlns:a16="http://schemas.microsoft.com/office/drawing/2014/main" id="{783E7D5D-4FD4-1758-F3CB-27D50429E5DB}"/>
              </a:ext>
            </a:extLst>
          </p:cNvPr>
          <p:cNvSpPr txBox="1"/>
          <p:nvPr/>
        </p:nvSpPr>
        <p:spPr>
          <a:xfrm>
            <a:off x="556358" y="923108"/>
            <a:ext cx="10507852" cy="3293209"/>
          </a:xfrm>
          <a:prstGeom prst="rect">
            <a:avLst/>
          </a:prstGeom>
          <a:noFill/>
        </p:spPr>
        <p:txBody>
          <a:bodyPr wrap="square" rtlCol="0">
            <a:spAutoFit/>
          </a:bodyPr>
          <a:lstStyle/>
          <a:p>
            <a:r>
              <a:rPr lang="en-US" sz="1600" dirty="0">
                <a:hlinkClick r:id="rId2"/>
              </a:rPr>
              <a:t>https://www.littleleague.org/university/articles/player-selection-approved-draft-methods/</a:t>
            </a:r>
            <a:r>
              <a:rPr lang="en-US" sz="1600" dirty="0"/>
              <a:t> </a:t>
            </a:r>
          </a:p>
          <a:p>
            <a:r>
              <a:rPr lang="en-US" sz="1600" dirty="0">
                <a:hlinkClick r:id="rId3"/>
              </a:rPr>
              <a:t>https://www.littleleague.org/playing-rules/position-policy-statements/local-league-draft-methods/</a:t>
            </a:r>
            <a:r>
              <a:rPr lang="en-US" sz="1600" dirty="0"/>
              <a:t> </a:t>
            </a:r>
          </a:p>
          <a:p>
            <a:r>
              <a:rPr lang="en-US" sz="1600" dirty="0">
                <a:hlinkClick r:id="rId4"/>
              </a:rPr>
              <a:t>https://www.littleleague.org/university/articles/the-player-draft-what-parents-need-to-know/</a:t>
            </a:r>
            <a:r>
              <a:rPr lang="en-US" sz="1600" dirty="0"/>
              <a:t> </a:t>
            </a:r>
          </a:p>
          <a:p>
            <a:r>
              <a:rPr lang="en-US" sz="1600" dirty="0">
                <a:hlinkClick r:id="rId5"/>
              </a:rPr>
              <a:t>https://www.littleleague.org/university/articles/the-draft-manager-and-coach-options/</a:t>
            </a:r>
            <a:r>
              <a:rPr lang="en-US" sz="1600" dirty="0"/>
              <a:t> </a:t>
            </a:r>
          </a:p>
          <a:p>
            <a:r>
              <a:rPr lang="en-US" sz="1600" dirty="0">
                <a:hlinkClick r:id="rId6"/>
              </a:rPr>
              <a:t>https://www.littleleague.org/university/articles/tips-for-returning-coaches-preparing-the-draft/</a:t>
            </a:r>
            <a:r>
              <a:rPr lang="en-US" sz="1600" dirty="0"/>
              <a:t> </a:t>
            </a:r>
          </a:p>
          <a:p>
            <a:r>
              <a:rPr lang="en-US" sz="1600" dirty="0">
                <a:hlinkClick r:id="rId7"/>
              </a:rPr>
              <a:t>https://www.youtube.com/watch?v=W7tF7hzPgeU</a:t>
            </a:r>
            <a:r>
              <a:rPr lang="en-US" sz="1600" dirty="0"/>
              <a:t> </a:t>
            </a:r>
          </a:p>
          <a:p>
            <a:r>
              <a:rPr lang="en-US" sz="1600" dirty="0">
                <a:hlinkClick r:id="rId8"/>
              </a:rPr>
              <a:t>https://www.littleleague.org/downloads/common-pool-draft-method-request/</a:t>
            </a:r>
            <a:r>
              <a:rPr lang="en-US" sz="1600" dirty="0"/>
              <a:t> </a:t>
            </a:r>
          </a:p>
          <a:p>
            <a:r>
              <a:rPr lang="en-US" sz="1600" dirty="0">
                <a:hlinkClick r:id="rId9"/>
              </a:rPr>
              <a:t>https://ll-production-uploads.s3.amazonaws.com/uploads/2018/03/Pre-Season-Player-Draft-Methods.pdf</a:t>
            </a:r>
            <a:r>
              <a:rPr lang="en-US" sz="1600" dirty="0"/>
              <a:t> </a:t>
            </a:r>
          </a:p>
          <a:p>
            <a:r>
              <a:rPr lang="en-US" sz="1600" dirty="0">
                <a:hlinkClick r:id="rId10"/>
              </a:rPr>
              <a:t>https://www.littleleague.org/university/articles/trading-players-within-a-local-league/</a:t>
            </a:r>
            <a:r>
              <a:rPr lang="en-US" sz="1600" dirty="0"/>
              <a:t> </a:t>
            </a:r>
          </a:p>
          <a:p>
            <a:r>
              <a:rPr lang="en-US" sz="1600" dirty="0">
                <a:hlinkClick r:id="rId11"/>
              </a:rPr>
              <a:t>https://www.littleleague.org/university/articles/preseason-player-draft-methods/</a:t>
            </a:r>
            <a:r>
              <a:rPr lang="en-US" sz="1600" dirty="0"/>
              <a:t> </a:t>
            </a:r>
          </a:p>
          <a:p>
            <a:r>
              <a:rPr lang="en-US" sz="1600" dirty="0">
                <a:hlinkClick r:id="rId12"/>
              </a:rPr>
              <a:t>https://www.littleleague.org/help-center/do-little-league-rules-allow-for-assistant-coaches-to-be-appointed-prior-to-the-current-seasons-draft/</a:t>
            </a:r>
            <a:r>
              <a:rPr lang="en-US" sz="1600" dirty="0"/>
              <a:t> </a:t>
            </a:r>
          </a:p>
          <a:p>
            <a:r>
              <a:rPr lang="en-US" sz="1600" dirty="0">
                <a:hlinkClick r:id="rId13"/>
              </a:rPr>
              <a:t>https://www.littleleague.org/university/articles/prepare-resource-guide-companion-course/</a:t>
            </a:r>
            <a:r>
              <a:rPr lang="en-US" sz="1600" dirty="0"/>
              <a:t> </a:t>
            </a:r>
          </a:p>
        </p:txBody>
      </p:sp>
    </p:spTree>
    <p:extLst>
      <p:ext uri="{BB962C8B-B14F-4D97-AF65-F5344CB8AC3E}">
        <p14:creationId xmlns:p14="http://schemas.microsoft.com/office/powerpoint/2010/main" val="393966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CE44-D040-7228-9551-B9446321F000}"/>
              </a:ext>
            </a:extLst>
          </p:cNvPr>
          <p:cNvSpPr>
            <a:spLocks noGrp="1"/>
          </p:cNvSpPr>
          <p:nvPr>
            <p:ph type="ctrTitle"/>
          </p:nvPr>
        </p:nvSpPr>
        <p:spPr/>
        <p:txBody>
          <a:bodyPr/>
          <a:lstStyle/>
          <a:p>
            <a:r>
              <a:rPr lang="en-US" dirty="0"/>
              <a:t>The big Conundrum</a:t>
            </a:r>
          </a:p>
        </p:txBody>
      </p:sp>
      <p:sp>
        <p:nvSpPr>
          <p:cNvPr id="3" name="Subtitle 2">
            <a:extLst>
              <a:ext uri="{FF2B5EF4-FFF2-40B4-BE49-F238E27FC236}">
                <a16:creationId xmlns:a16="http://schemas.microsoft.com/office/drawing/2014/main" id="{FA1C64B0-257F-970E-7FBE-72EE54E27B4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68431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5A7E-2622-7390-4580-2361C6901E82}"/>
              </a:ext>
            </a:extLst>
          </p:cNvPr>
          <p:cNvSpPr>
            <a:spLocks noGrp="1"/>
          </p:cNvSpPr>
          <p:nvPr>
            <p:ph type="title"/>
          </p:nvPr>
        </p:nvSpPr>
        <p:spPr/>
        <p:txBody>
          <a:bodyPr/>
          <a:lstStyle/>
          <a:p>
            <a:r>
              <a:rPr lang="en-US" dirty="0"/>
              <a:t>Gotchas about drafting</a:t>
            </a:r>
          </a:p>
        </p:txBody>
      </p:sp>
      <p:sp>
        <p:nvSpPr>
          <p:cNvPr id="3" name="Content Placeholder 2">
            <a:extLst>
              <a:ext uri="{FF2B5EF4-FFF2-40B4-BE49-F238E27FC236}">
                <a16:creationId xmlns:a16="http://schemas.microsoft.com/office/drawing/2014/main" id="{A9136521-18F5-4945-65C9-156386F2D972}"/>
              </a:ext>
            </a:extLst>
          </p:cNvPr>
          <p:cNvSpPr>
            <a:spLocks noGrp="1"/>
          </p:cNvSpPr>
          <p:nvPr>
            <p:ph sz="quarter" idx="13"/>
          </p:nvPr>
        </p:nvSpPr>
        <p:spPr/>
        <p:txBody>
          <a:bodyPr>
            <a:normAutofit lnSpcReduction="10000"/>
          </a:bodyPr>
          <a:lstStyle/>
          <a:p>
            <a:r>
              <a:rPr lang="en-US" dirty="0"/>
              <a:t>Easily locatable – “Majors and Above”</a:t>
            </a:r>
          </a:p>
          <a:p>
            <a:r>
              <a:rPr lang="en-US" dirty="0"/>
              <a:t>What’s not easy to find? (Competitive Division Language), minors, 10-11</a:t>
            </a:r>
          </a:p>
          <a:p>
            <a:r>
              <a:rPr lang="en-US" dirty="0"/>
              <a:t>Problem – what about 10 year olds playing up? Draft</a:t>
            </a:r>
          </a:p>
          <a:p>
            <a:r>
              <a:rPr lang="en-US" dirty="0"/>
              <a:t>Tryouts – what the rule says</a:t>
            </a:r>
          </a:p>
          <a:p>
            <a:r>
              <a:rPr lang="en-US" dirty="0"/>
              <a:t>Number of 12 year olds</a:t>
            </a:r>
          </a:p>
          <a:p>
            <a:r>
              <a:rPr lang="en-US" dirty="0"/>
              <a:t>Draft Manipulations</a:t>
            </a:r>
          </a:p>
          <a:p>
            <a:r>
              <a:rPr lang="en-US" dirty="0"/>
              <a:t>Kit Letter</a:t>
            </a:r>
          </a:p>
        </p:txBody>
      </p:sp>
    </p:spTree>
    <p:extLst>
      <p:ext uri="{BB962C8B-B14F-4D97-AF65-F5344CB8AC3E}">
        <p14:creationId xmlns:p14="http://schemas.microsoft.com/office/powerpoint/2010/main" val="2284470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403F4-5E1E-12FD-438A-2E2EE7E16972}"/>
              </a:ext>
            </a:extLst>
          </p:cNvPr>
          <p:cNvSpPr>
            <a:spLocks noGrp="1"/>
          </p:cNvSpPr>
          <p:nvPr>
            <p:ph type="title"/>
          </p:nvPr>
        </p:nvSpPr>
        <p:spPr>
          <a:xfrm>
            <a:off x="556492" y="187366"/>
            <a:ext cx="10396882" cy="1151965"/>
          </a:xfrm>
        </p:spPr>
        <p:txBody>
          <a:bodyPr>
            <a:normAutofit/>
          </a:bodyPr>
          <a:lstStyle/>
          <a:p>
            <a:r>
              <a:rPr lang="en-US" dirty="0"/>
              <a:t>Trading Players</a:t>
            </a:r>
          </a:p>
        </p:txBody>
      </p:sp>
      <p:sp>
        <p:nvSpPr>
          <p:cNvPr id="5" name="Content Placeholder 4">
            <a:extLst>
              <a:ext uri="{FF2B5EF4-FFF2-40B4-BE49-F238E27FC236}">
                <a16:creationId xmlns:a16="http://schemas.microsoft.com/office/drawing/2014/main" id="{D346C2C9-299F-2CAB-870B-5EA7B5105425}"/>
              </a:ext>
            </a:extLst>
          </p:cNvPr>
          <p:cNvSpPr>
            <a:spLocks noGrp="1"/>
          </p:cNvSpPr>
          <p:nvPr>
            <p:ph sz="quarter" idx="13"/>
          </p:nvPr>
        </p:nvSpPr>
        <p:spPr>
          <a:xfrm>
            <a:off x="687975" y="2044069"/>
            <a:ext cx="10394707" cy="2769861"/>
          </a:xfrm>
        </p:spPr>
        <p:txBody>
          <a:bodyPr/>
          <a:lstStyle/>
          <a:p>
            <a:r>
              <a:rPr lang="en-US" dirty="0"/>
              <a:t>Up to 14 days into the regular season</a:t>
            </a:r>
          </a:p>
          <a:p>
            <a:r>
              <a:rPr lang="en-US" dirty="0"/>
              <a:t>Must be Player Agent approved and Board Approved</a:t>
            </a:r>
          </a:p>
          <a:p>
            <a:r>
              <a:rPr lang="en-US" dirty="0"/>
              <a:t>May not create a gap requiring a minor player to be advanced in a division</a:t>
            </a:r>
          </a:p>
          <a:p>
            <a:r>
              <a:rPr lang="en-US" dirty="0"/>
              <a:t>Suggested Parents be good with the trade</a:t>
            </a:r>
          </a:p>
        </p:txBody>
      </p:sp>
    </p:spTree>
    <p:extLst>
      <p:ext uri="{BB962C8B-B14F-4D97-AF65-F5344CB8AC3E}">
        <p14:creationId xmlns:p14="http://schemas.microsoft.com/office/powerpoint/2010/main" val="2963103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00D58-96AA-43CF-AC55-B8EA1C60F066}"/>
              </a:ext>
            </a:extLst>
          </p:cNvPr>
          <p:cNvSpPr>
            <a:spLocks noGrp="1"/>
          </p:cNvSpPr>
          <p:nvPr>
            <p:ph type="title"/>
          </p:nvPr>
        </p:nvSpPr>
        <p:spPr/>
        <p:txBody>
          <a:bodyPr/>
          <a:lstStyle/>
          <a:p>
            <a:r>
              <a:rPr lang="en-US" dirty="0" err="1"/>
              <a:t>Definitate</a:t>
            </a:r>
            <a:r>
              <a:rPr lang="en-US" dirty="0"/>
              <a:t> Player Agent No-Nos</a:t>
            </a:r>
          </a:p>
        </p:txBody>
      </p:sp>
      <p:sp>
        <p:nvSpPr>
          <p:cNvPr id="3" name="Content Placeholder 2">
            <a:extLst>
              <a:ext uri="{FF2B5EF4-FFF2-40B4-BE49-F238E27FC236}">
                <a16:creationId xmlns:a16="http://schemas.microsoft.com/office/drawing/2014/main" id="{9E8EDB0C-F088-44AB-93F4-FBB7B710D223}"/>
              </a:ext>
            </a:extLst>
          </p:cNvPr>
          <p:cNvSpPr>
            <a:spLocks noGrp="1"/>
          </p:cNvSpPr>
          <p:nvPr>
            <p:ph sz="quarter" idx="13"/>
          </p:nvPr>
        </p:nvSpPr>
        <p:spPr/>
        <p:txBody>
          <a:bodyPr>
            <a:noAutofit/>
          </a:bodyPr>
          <a:lstStyle/>
          <a:p>
            <a:r>
              <a:rPr lang="en-US" dirty="0"/>
              <a:t>NEVER allow the induction of a travel team as a whole into any division of the league.</a:t>
            </a:r>
          </a:p>
          <a:p>
            <a:r>
              <a:rPr lang="en-US" dirty="0"/>
              <a:t>Never tell anything about the draft, draft processes, or coaching comments about players.</a:t>
            </a:r>
          </a:p>
          <a:p>
            <a:r>
              <a:rPr lang="en-US" dirty="0"/>
              <a:t>Never submit a player unqualified into the District Tournament</a:t>
            </a:r>
          </a:p>
          <a:p>
            <a:r>
              <a:rPr lang="en-US" dirty="0"/>
              <a:t>Never exclude or disallow a player to try out for an eligible division</a:t>
            </a:r>
          </a:p>
          <a:p>
            <a:r>
              <a:rPr lang="en-US" dirty="0"/>
              <a:t>And a minor no-no – Don’t allow a player to skip tryouts (if at all possible)</a:t>
            </a:r>
          </a:p>
        </p:txBody>
      </p:sp>
    </p:spTree>
    <p:extLst>
      <p:ext uri="{BB962C8B-B14F-4D97-AF65-F5344CB8AC3E}">
        <p14:creationId xmlns:p14="http://schemas.microsoft.com/office/powerpoint/2010/main" val="2455978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50BD1-266B-4AEE-A13B-BA91B0F09923}"/>
              </a:ext>
            </a:extLst>
          </p:cNvPr>
          <p:cNvSpPr>
            <a:spLocks noGrp="1"/>
          </p:cNvSpPr>
          <p:nvPr>
            <p:ph type="title"/>
          </p:nvPr>
        </p:nvSpPr>
        <p:spPr/>
        <p:txBody>
          <a:bodyPr/>
          <a:lstStyle/>
          <a:p>
            <a:r>
              <a:rPr lang="en-US" dirty="0"/>
              <a:t>Preparing for Tournament time</a:t>
            </a:r>
          </a:p>
        </p:txBody>
      </p:sp>
      <p:sp>
        <p:nvSpPr>
          <p:cNvPr id="3" name="Content Placeholder 2">
            <a:extLst>
              <a:ext uri="{FF2B5EF4-FFF2-40B4-BE49-F238E27FC236}">
                <a16:creationId xmlns:a16="http://schemas.microsoft.com/office/drawing/2014/main" id="{F595ED51-9148-4C80-8162-578A4461511B}"/>
              </a:ext>
            </a:extLst>
          </p:cNvPr>
          <p:cNvSpPr>
            <a:spLocks noGrp="1"/>
          </p:cNvSpPr>
          <p:nvPr>
            <p:ph sz="quarter" idx="13"/>
          </p:nvPr>
        </p:nvSpPr>
        <p:spPr>
          <a:xfrm>
            <a:off x="687976" y="2142183"/>
            <a:ext cx="10394707" cy="2573633"/>
          </a:xfrm>
        </p:spPr>
        <p:txBody>
          <a:bodyPr>
            <a:noAutofit/>
          </a:bodyPr>
          <a:lstStyle/>
          <a:p>
            <a:r>
              <a:rPr lang="en-US" dirty="0"/>
              <a:t>This year, full package – put it in Sports Connect – Birth Certificate, proof of residency, Waivers, Manager/coach/diamond Leader, All volunteers Child abuse</a:t>
            </a:r>
          </a:p>
          <a:p>
            <a:r>
              <a:rPr lang="en-US" dirty="0"/>
              <a:t>2025 Don’t need as many details on proof of residency – explanation</a:t>
            </a:r>
          </a:p>
          <a:p>
            <a:r>
              <a:rPr lang="en-US" dirty="0"/>
              <a:t>Get it done early in the process </a:t>
            </a:r>
          </a:p>
          <a:p>
            <a:r>
              <a:rPr lang="en-US" dirty="0"/>
              <a:t>No draft, no signatures for </a:t>
            </a:r>
            <a:r>
              <a:rPr lang="en-US" dirty="0" err="1"/>
              <a:t>affadavit</a:t>
            </a:r>
            <a:endParaRPr lang="en-US" dirty="0"/>
          </a:p>
        </p:txBody>
      </p:sp>
    </p:spTree>
    <p:extLst>
      <p:ext uri="{BB962C8B-B14F-4D97-AF65-F5344CB8AC3E}">
        <p14:creationId xmlns:p14="http://schemas.microsoft.com/office/powerpoint/2010/main" val="3463536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50BD1-266B-4AEE-A13B-BA91B0F09923}"/>
              </a:ext>
            </a:extLst>
          </p:cNvPr>
          <p:cNvSpPr>
            <a:spLocks noGrp="1"/>
          </p:cNvSpPr>
          <p:nvPr>
            <p:ph type="title"/>
          </p:nvPr>
        </p:nvSpPr>
        <p:spPr/>
        <p:txBody>
          <a:bodyPr>
            <a:normAutofit fontScale="90000"/>
          </a:bodyPr>
          <a:lstStyle/>
          <a:p>
            <a:r>
              <a:rPr lang="en-US" dirty="0"/>
              <a:t>Waivers, Boundaries, Manager Prep</a:t>
            </a:r>
          </a:p>
        </p:txBody>
      </p:sp>
      <p:sp>
        <p:nvSpPr>
          <p:cNvPr id="3" name="Content Placeholder 2">
            <a:extLst>
              <a:ext uri="{FF2B5EF4-FFF2-40B4-BE49-F238E27FC236}">
                <a16:creationId xmlns:a16="http://schemas.microsoft.com/office/drawing/2014/main" id="{F595ED51-9148-4C80-8162-578A4461511B}"/>
              </a:ext>
            </a:extLst>
          </p:cNvPr>
          <p:cNvSpPr>
            <a:spLocks noGrp="1"/>
          </p:cNvSpPr>
          <p:nvPr>
            <p:ph sz="quarter" idx="13"/>
          </p:nvPr>
        </p:nvSpPr>
        <p:spPr>
          <a:xfrm>
            <a:off x="566056" y="2838869"/>
            <a:ext cx="10394707" cy="2573633"/>
          </a:xfrm>
        </p:spPr>
        <p:txBody>
          <a:bodyPr>
            <a:noAutofit/>
          </a:bodyPr>
          <a:lstStyle/>
          <a:p>
            <a:r>
              <a:rPr lang="en-US" dirty="0"/>
              <a:t>Managers must be in 60% of the games in their division</a:t>
            </a:r>
          </a:p>
          <a:p>
            <a:r>
              <a:rPr lang="en-US" dirty="0"/>
              <a:t>Must complete trainings</a:t>
            </a:r>
          </a:p>
          <a:p>
            <a:r>
              <a:rPr lang="en-US" dirty="0"/>
              <a:t>Substitute Manager/Coaches</a:t>
            </a:r>
          </a:p>
          <a:p>
            <a:r>
              <a:rPr lang="en-US" dirty="0"/>
              <a:t>Waivers need to be submitted before Jun 1, 2024</a:t>
            </a:r>
          </a:p>
          <a:p>
            <a:r>
              <a:rPr lang="en-US" dirty="0"/>
              <a:t>Boundaries are in effect in 2024, modified in 2025</a:t>
            </a:r>
          </a:p>
          <a:p>
            <a:r>
              <a:rPr lang="en-US" dirty="0"/>
              <a:t>Make sure all </a:t>
            </a:r>
            <a:r>
              <a:rPr lang="en-US" dirty="0" err="1"/>
              <a:t>affadavits</a:t>
            </a:r>
            <a:r>
              <a:rPr lang="en-US" dirty="0"/>
              <a:t>/players are in sports connect</a:t>
            </a:r>
          </a:p>
          <a:p>
            <a:r>
              <a:rPr lang="en-US" dirty="0"/>
              <a:t>Birth Certificate originals</a:t>
            </a:r>
          </a:p>
          <a:p>
            <a:endParaRPr lang="en-US" sz="2800" dirty="0"/>
          </a:p>
        </p:txBody>
      </p:sp>
    </p:spTree>
    <p:extLst>
      <p:ext uri="{BB962C8B-B14F-4D97-AF65-F5344CB8AC3E}">
        <p14:creationId xmlns:p14="http://schemas.microsoft.com/office/powerpoint/2010/main" val="28063043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TC104033927[[fn=Main Event]]</Template>
  <TotalTime>7066</TotalTime>
  <Words>1212</Words>
  <Application>Microsoft Office PowerPoint</Application>
  <PresentationFormat>Widescreen</PresentationFormat>
  <Paragraphs>118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Helvetica Neue</vt:lpstr>
      <vt:lpstr>Impact</vt:lpstr>
      <vt:lpstr>Main Event</vt:lpstr>
      <vt:lpstr>District 13 Player Agent Meeting</vt:lpstr>
      <vt:lpstr>PowerPoint Presentation</vt:lpstr>
      <vt:lpstr>Sections to cover</vt:lpstr>
      <vt:lpstr>Who is the player agent?</vt:lpstr>
      <vt:lpstr>What is the focus of the player Agent?</vt:lpstr>
      <vt:lpstr>Sports Connect</vt:lpstr>
      <vt:lpstr>JDP – Background Checks</vt:lpstr>
      <vt:lpstr>DIAMOND LEADER TRAINING</vt:lpstr>
      <vt:lpstr>Child abuse training</vt:lpstr>
      <vt:lpstr>Tryouts, How, when, who</vt:lpstr>
      <vt:lpstr>How to conduct the draft</vt:lpstr>
      <vt:lpstr>The big Conundrum</vt:lpstr>
      <vt:lpstr>Gotchas about drafting</vt:lpstr>
      <vt:lpstr>Trading Players</vt:lpstr>
      <vt:lpstr>Definitate Player Agent No-Nos</vt:lpstr>
      <vt:lpstr>Preparing for Tournament time</vt:lpstr>
      <vt:lpstr>Waivers, Boundaries, Manager Prep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ACLL ManagerS Safety and Orientation Meeting 2014</dc:title>
  <dc:creator>Jarel</dc:creator>
  <cp:lastModifiedBy>J. P.</cp:lastModifiedBy>
  <cp:revision>43</cp:revision>
  <cp:lastPrinted>2024-02-08T20:55:31Z</cp:lastPrinted>
  <dcterms:created xsi:type="dcterms:W3CDTF">2014-03-18T00:20:08Z</dcterms:created>
  <dcterms:modified xsi:type="dcterms:W3CDTF">2024-02-09T17:40:15Z</dcterms:modified>
</cp:coreProperties>
</file>