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96" r:id="rId3"/>
    <p:sldId id="265" r:id="rId4"/>
    <p:sldId id="295" r:id="rId5"/>
    <p:sldId id="309" r:id="rId6"/>
    <p:sldId id="257" r:id="rId7"/>
    <p:sldId id="310" r:id="rId8"/>
    <p:sldId id="299" r:id="rId9"/>
    <p:sldId id="304" r:id="rId10"/>
    <p:sldId id="290" r:id="rId11"/>
    <p:sldId id="297" r:id="rId12"/>
    <p:sldId id="286" r:id="rId13"/>
    <p:sldId id="294" r:id="rId14"/>
    <p:sldId id="324" r:id="rId15"/>
    <p:sldId id="258" r:id="rId16"/>
    <p:sldId id="311" r:id="rId17"/>
    <p:sldId id="292" r:id="rId18"/>
    <p:sldId id="307" r:id="rId19"/>
    <p:sldId id="303" r:id="rId20"/>
    <p:sldId id="302" r:id="rId21"/>
    <p:sldId id="312" r:id="rId22"/>
    <p:sldId id="272" r:id="rId23"/>
    <p:sldId id="270" r:id="rId24"/>
    <p:sldId id="271" r:id="rId25"/>
    <p:sldId id="315" r:id="rId26"/>
    <p:sldId id="279" r:id="rId27"/>
    <p:sldId id="313" r:id="rId28"/>
    <p:sldId id="274" r:id="rId29"/>
    <p:sldId id="275" r:id="rId30"/>
    <p:sldId id="276" r:id="rId31"/>
    <p:sldId id="277" r:id="rId32"/>
    <p:sldId id="281" r:id="rId33"/>
    <p:sldId id="314" r:id="rId34"/>
    <p:sldId id="278" r:id="rId35"/>
    <p:sldId id="308" r:id="rId36"/>
    <p:sldId id="316" r:id="rId37"/>
    <p:sldId id="273" r:id="rId38"/>
    <p:sldId id="269" r:id="rId39"/>
    <p:sldId id="317" r:id="rId40"/>
    <p:sldId id="280" r:id="rId41"/>
    <p:sldId id="318" r:id="rId42"/>
    <p:sldId id="319" r:id="rId43"/>
    <p:sldId id="282" r:id="rId44"/>
    <p:sldId id="300" r:id="rId45"/>
    <p:sldId id="320" r:id="rId46"/>
    <p:sldId id="283" r:id="rId47"/>
    <p:sldId id="284" r:id="rId48"/>
    <p:sldId id="285" r:id="rId49"/>
    <p:sldId id="322" r:id="rId50"/>
    <p:sldId id="321" r:id="rId51"/>
    <p:sldId id="293" r:id="rId52"/>
    <p:sldId id="323" r:id="rId53"/>
    <p:sldId id="259" r:id="rId54"/>
    <p:sldId id="305" r:id="rId55"/>
    <p:sldId id="306" r:id="rId56"/>
    <p:sldId id="267" r:id="rId57"/>
    <p:sldId id="262" r:id="rId58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10/26/2024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littleleague.org/partnerships/technology/faqs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www.littleleague.org/help-center/j-d-palatine-jdp-quickapp-faqs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univstats.com/k-12/washington/spokane-public-schools/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league.org/university/articles/types-of-waivers/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ttleleague.org/news/little-league-announces-its-diamond-leader-training-program-a-free-coaching-education-tool-focused-on-social-and-emotional-learning/" TargetMode="External"/><Relationship Id="rId2" Type="http://schemas.openxmlformats.org/officeDocument/2006/relationships/hyperlink" Target="https://www.littleleague.org/partnerships/pca/" TargetMode="Externa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506877" y="965488"/>
            <a:ext cx="9755187" cy="1775039"/>
          </a:xfrm>
        </p:spPr>
        <p:txBody>
          <a:bodyPr>
            <a:noAutofit/>
          </a:bodyPr>
          <a:lstStyle/>
          <a:p>
            <a:r>
              <a:rPr lang="en-US" sz="5400" dirty="0"/>
              <a:t>District 13 Annual Meeting and Orientation 2024 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93588" y="3504933"/>
            <a:ext cx="9755187" cy="952615"/>
          </a:xfrm>
        </p:spPr>
        <p:txBody>
          <a:bodyPr/>
          <a:lstStyle/>
          <a:p>
            <a:r>
              <a:rPr lang="en-US" sz="5400" dirty="0"/>
              <a:t>Big Changes!</a:t>
            </a:r>
          </a:p>
        </p:txBody>
      </p:sp>
    </p:spTree>
    <p:extLst>
      <p:ext uri="{BB962C8B-B14F-4D97-AF65-F5344CB8AC3E}">
        <p14:creationId xmlns:p14="http://schemas.microsoft.com/office/powerpoint/2010/main" val="3117397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1CD93-1FBF-A9E7-E8EA-4F746749D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years Theme: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544CE9-5E93-9818-5B66-0670C72973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2024895"/>
            <a:ext cx="10394707" cy="33111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9600" u="sng" dirty="0">
                <a:solidFill>
                  <a:srgbClr val="0070C0"/>
                </a:solidFill>
              </a:rPr>
              <a:t>Big Changes!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E84902-0533-6349-E3C0-CF1693CD9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6396" y="966227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47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Sections to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011145"/>
            <a:ext cx="10394707" cy="3311189"/>
          </a:xfrm>
        </p:spPr>
        <p:txBody>
          <a:bodyPr>
            <a:normAutofit fontScale="85000" lnSpcReduction="10000"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District Report – JP, Mark, Stacy achievements, setbacks, finances, and more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Little League ADA Report (Mark Dixon, Stacy Ashcroft)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latin typeface="Helvetica Neue"/>
                <a:ea typeface="Calibri" panose="020F0502020204030204" pitchFamily="34" charset="0"/>
              </a:rPr>
              <a:t>LEAGUE REPORT, What each League Accomplished, FINANCES, NEW BOARD MEMBERS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latin typeface="Helvetica Neue"/>
                <a:ea typeface="Calibri" panose="020F0502020204030204" pitchFamily="34" charset="0"/>
              </a:rPr>
              <a:t>New Website, Social Media, Email Addresses, and More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New Structure and Boundaries for Little League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New Rules for 2025 – NOT JUST ON THE FIELD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DRAFT DATES, FIRST BOARD MEETING DATES AND LOCATIONS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New Binder Requirements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All-Star Selection, NEW AFFADAVIT TOOLS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District Tournament Site Selection</a:t>
            </a:r>
            <a:endParaRPr lang="en-US" sz="1800" b="1" dirty="0">
              <a:latin typeface="Helvetica Neue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State Tournament Site Selection (Each district has a State Tournament this year)</a:t>
            </a:r>
            <a:endParaRPr lang="en-US" sz="1800" b="1" dirty="0">
              <a:latin typeface="Helvetica Neue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Helvetica Neue"/>
                <a:ea typeface="Times New Roman" panose="02020603050405020304" pitchFamily="18" charset="0"/>
              </a:rPr>
              <a:t>Tournament Rules - Early</a:t>
            </a:r>
            <a:endParaRPr lang="en-US" sz="1800" b="1" dirty="0">
              <a:latin typeface="Helvetica Neue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5857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Sections to cover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37754" y="1645385"/>
            <a:ext cx="10394707" cy="3311189"/>
          </a:xfrm>
        </p:spPr>
        <p:txBody>
          <a:bodyPr>
            <a:normAutofit/>
          </a:bodyPr>
          <a:lstStyle/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to get MORE and Better </a:t>
            </a:r>
            <a:r>
              <a:rPr lang="en-US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VolunteerS</a:t>
            </a:r>
            <a:endParaRPr lang="en-US" sz="18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Alcohol, Tobacco, and Firearms 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Waivers – Changes in WAIVERS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JDP, Background Checks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Sports Connect – IT IS NOW A REQUIREMENT</a:t>
            </a: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Abuse Training , 3</a:t>
            </a:r>
            <a:r>
              <a:rPr lang="en-US" sz="1800" b="1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rd</a:t>
            </a: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Party Clinics, Little League Diamond leader League Training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Umpire Clinics, UMPIRE REQUIREMENTS – ABUSE TRAINING, JDP</a:t>
            </a:r>
          </a:p>
          <a:p>
            <a:pPr marR="0" lvl="0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Scorekeeper Clinics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6086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57B620-A1B5-8F3E-86C5-0046F00414FF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387892" y="711693"/>
            <a:ext cx="4485573" cy="382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932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Accomplishments/Setbacks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72290" y="1837765"/>
            <a:ext cx="10394707" cy="3725637"/>
          </a:xfrm>
        </p:spPr>
        <p:txBody>
          <a:bodyPr>
            <a:noAutofit/>
          </a:bodyPr>
          <a:lstStyle/>
          <a:p>
            <a:pPr marL="0" marR="0" indent="0">
              <a:buNone/>
            </a:pPr>
            <a:r>
              <a:rPr lang="en-US" sz="1800" dirty="0">
                <a:solidFill>
                  <a:srgbClr val="26282A"/>
                </a:solidFill>
                <a:effectLst/>
                <a:latin typeface="Helvetica Neue"/>
                <a:ea typeface="Calibri" panose="020F0502020204030204" pitchFamily="34" charset="0"/>
              </a:rPr>
              <a:t> 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District Tournament growing with more teams participating 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Calibri" panose="020F0502020204030204" pitchFamily="34" charset="0"/>
              </a:rPr>
              <a:t>Conducted Umpire Training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effectLst/>
                <a:latin typeface="Helvetica Neue"/>
                <a:ea typeface="Calibri" panose="020F0502020204030204" pitchFamily="34" charset="0"/>
              </a:rPr>
              <a:t>NEED WORK ON DIVISION GROWTH, but had a softball tournament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Calibri" panose="020F0502020204030204" pitchFamily="34" charset="0"/>
              </a:rPr>
              <a:t>Levied Assessments and collected funds(THANK YOU!)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effectLst/>
                <a:latin typeface="Helvetica Neue"/>
                <a:ea typeface="Calibri" panose="020F0502020204030204" pitchFamily="34" charset="0"/>
              </a:rPr>
              <a:t>Got the required level of participation in ASAP (THANK YOU!)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Calibri" panose="020F0502020204030204" pitchFamily="34" charset="0"/>
              </a:rPr>
              <a:t>Saw an increase in player counts in most leagues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Calibri" panose="020F0502020204030204" pitchFamily="34" charset="0"/>
              </a:rPr>
              <a:t>New Website for the District, new Facebook 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Calibri" panose="020F0502020204030204" pitchFamily="34" charset="0"/>
              </a:rPr>
              <a:t>Hardware from the State Tournament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effectLst/>
                <a:latin typeface="Helvetica Neue"/>
                <a:ea typeface="Calibri" panose="020F0502020204030204" pitchFamily="34" charset="0"/>
              </a:rPr>
              <a:t>New League in the District! Welcome John!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9837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52504EE-12D4-7B87-9EAB-48265BB01BE4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473734" y="645252"/>
            <a:ext cx="3379454" cy="3379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8395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Accomplishments/Setbacks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49292" y="2447949"/>
            <a:ext cx="10394707" cy="2095176"/>
          </a:xfrm>
        </p:spPr>
        <p:txBody>
          <a:bodyPr>
            <a:noAutofit/>
          </a:bodyPr>
          <a:lstStyle/>
          <a:p>
            <a:pPr marL="0" marR="0" indent="0">
              <a:buNone/>
            </a:pPr>
            <a:r>
              <a:rPr lang="en-US" sz="1800" dirty="0">
                <a:solidFill>
                  <a:srgbClr val="26282A"/>
                </a:solidFill>
                <a:effectLst/>
                <a:latin typeface="Helvetica Neue"/>
                <a:ea typeface="Calibri" panose="020F0502020204030204" pitchFamily="34" charset="0"/>
              </a:rPr>
              <a:t> </a:t>
            </a:r>
            <a:endParaRPr lang="en-US" sz="1800" b="1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effectLst/>
                <a:latin typeface="Helvetica Neue"/>
                <a:ea typeface="Times New Roman" panose="02020603050405020304" pitchFamily="18" charset="0"/>
              </a:rPr>
              <a:t>Didn’t get all leagues to participate in districts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Times New Roman" panose="02020603050405020304" pitchFamily="18" charset="0"/>
              </a:rPr>
              <a:t>Did not get coaches training accomplished</a:t>
            </a: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sz="1600" b="1" dirty="0">
                <a:solidFill>
                  <a:srgbClr val="26282A"/>
                </a:solidFill>
                <a:latin typeface="Helvetica Neue"/>
                <a:ea typeface="Times New Roman" panose="02020603050405020304" pitchFamily="18" charset="0"/>
              </a:rPr>
              <a:t>Need at least 3 more ADAs (NORTH-BB ADA, SOUTH-BB ADA, Treasurer</a:t>
            </a:r>
            <a:r>
              <a:rPr lang="en-US" sz="1600" dirty="0">
                <a:solidFill>
                  <a:srgbClr val="26282A"/>
                </a:solidFill>
                <a:latin typeface="Helvetica Neue"/>
                <a:ea typeface="Times New Roman" panose="02020603050405020304" pitchFamily="18" charset="0"/>
              </a:rPr>
              <a:t>)</a:t>
            </a:r>
            <a:endParaRPr lang="en-US" sz="1600" dirty="0">
              <a:solidFill>
                <a:srgbClr val="26282A"/>
              </a:solidFill>
              <a:effectLst/>
              <a:latin typeface="Helvetica Neue"/>
              <a:ea typeface="Times New Roman" panose="02020603050405020304" pitchFamily="18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1600" dirty="0">
              <a:solidFill>
                <a:srgbClr val="26282A"/>
              </a:solidFill>
              <a:effectLst/>
              <a:latin typeface="Helvetica Neue"/>
              <a:ea typeface="Times New Roman" panose="02020603050405020304" pitchFamily="18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1600" dirty="0">
              <a:solidFill>
                <a:srgbClr val="26282A"/>
              </a:solidFill>
              <a:effectLst/>
              <a:latin typeface="Helvetica Neue"/>
              <a:ea typeface="Calibri" panose="020F0502020204030204" pitchFamily="34" charset="0"/>
            </a:endParaRPr>
          </a:p>
          <a:p>
            <a:pPr marL="342900" marR="0" lvl="0" indent="-342900">
              <a:spcAft>
                <a:spcPts val="0"/>
              </a:spcAft>
              <a:buFont typeface="+mj-lt"/>
              <a:buAutoNum type="arabicPeriod"/>
              <a:tabLst>
                <a:tab pos="457200" algn="l"/>
              </a:tabLst>
            </a:pPr>
            <a:endParaRPr lang="en-US" sz="1600" dirty="0">
              <a:solidFill>
                <a:srgbClr val="26282A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73020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More Leagues  (especially Northwest of Spokane)</a:t>
            </a:r>
          </a:p>
          <a:p>
            <a:r>
              <a:rPr lang="en-US" sz="2800" dirty="0"/>
              <a:t>More divisions of play</a:t>
            </a:r>
          </a:p>
          <a:p>
            <a:r>
              <a:rPr lang="en-US" sz="2800" dirty="0"/>
              <a:t>Better District Tournament (better than last year)</a:t>
            </a:r>
          </a:p>
          <a:p>
            <a:r>
              <a:rPr lang="en-US" sz="2800" dirty="0"/>
              <a:t>More ADAs – we need help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7923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Development of Private fields for Little Leagues – working on that with private land holders for north Spokane.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92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6D7E1-4684-B0B1-16AF-0941E2A0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 FINANCE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B6535-CEDA-38A7-38C0-A58212184E0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" y="2233060"/>
            <a:ext cx="10394707" cy="3166713"/>
          </a:xfrm>
        </p:spPr>
        <p:txBody>
          <a:bodyPr>
            <a:normAutofit/>
          </a:bodyPr>
          <a:lstStyle/>
          <a:p>
            <a:r>
              <a:rPr lang="en-US" dirty="0"/>
              <a:t>Finances –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375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94FBF-BDFA-4D67-888F-AB67941B6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ADA </a:t>
            </a:r>
            <a:r>
              <a:rPr lang="en-US" dirty="0" err="1"/>
              <a:t>REport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045A4-BF65-47B2-8806-DA0899D537A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 anchor="t">
            <a:normAutofit/>
          </a:bodyPr>
          <a:lstStyle/>
          <a:p>
            <a:pPr algn="ctr"/>
            <a:r>
              <a:rPr lang="en-US" b="1" dirty="0">
                <a:latin typeface="Helvetica Neue"/>
              </a:rPr>
              <a:t>Stacy Ashcroft –President West Plains</a:t>
            </a:r>
          </a:p>
          <a:p>
            <a:pPr algn="ctr"/>
            <a:r>
              <a:rPr lang="en-US" b="1" dirty="0">
                <a:latin typeface="Helvetica Neue"/>
              </a:rPr>
              <a:t>Mark Dixon – UIC District 13 – Manager West Plains</a:t>
            </a:r>
          </a:p>
        </p:txBody>
      </p:sp>
    </p:spTree>
    <p:extLst>
      <p:ext uri="{BB962C8B-B14F-4D97-AF65-F5344CB8AC3E}">
        <p14:creationId xmlns:p14="http://schemas.microsoft.com/office/powerpoint/2010/main" val="3033002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00D58-96AA-43CF-AC55-B8EA1C60F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ADAs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8EDB0C-F088-44AB-93F4-FBB7B710D22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NEED ADAS</a:t>
            </a:r>
          </a:p>
          <a:p>
            <a:pPr lvl="1"/>
            <a:r>
              <a:rPr lang="en-US" sz="2800" dirty="0"/>
              <a:t>NORTH/SOUTH</a:t>
            </a:r>
          </a:p>
          <a:p>
            <a:pPr lvl="1"/>
            <a:r>
              <a:rPr lang="en-US" sz="2800" dirty="0"/>
              <a:t>Challenger</a:t>
            </a:r>
          </a:p>
          <a:p>
            <a:pPr lvl="1"/>
            <a:r>
              <a:rPr lang="en-US" sz="2800" dirty="0"/>
              <a:t>Information</a:t>
            </a:r>
          </a:p>
          <a:p>
            <a:pPr lvl="1"/>
            <a:r>
              <a:rPr lang="en-US" sz="2800" dirty="0"/>
              <a:t>Treasurer – FUND RAISER</a:t>
            </a:r>
          </a:p>
        </p:txBody>
      </p:sp>
    </p:spTree>
    <p:extLst>
      <p:ext uri="{BB962C8B-B14F-4D97-AF65-F5344CB8AC3E}">
        <p14:creationId xmlns:p14="http://schemas.microsoft.com/office/powerpoint/2010/main" val="24559786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1680-4F03-01B2-72EC-616ADC86A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President’s Reports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7DBC9BE-5C8C-6B17-E3E7-DD7A4AC40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96" y="2146549"/>
            <a:ext cx="3528712" cy="198268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8DB4E0D-5191-F77C-35F3-A9C2AE2DBC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018" y="2170554"/>
            <a:ext cx="3108447" cy="19346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D2A6E67-039A-FCEF-F6A5-7B2C6A562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9577" y="2194558"/>
            <a:ext cx="3528712" cy="1976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1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Rules for 2025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9292" y="1709047"/>
            <a:ext cx="10394707" cy="3311189"/>
          </a:xfrm>
        </p:spPr>
        <p:txBody>
          <a:bodyPr>
            <a:normAutofit/>
          </a:bodyPr>
          <a:lstStyle/>
          <a:p>
            <a:endParaRPr lang="en-US" sz="1600" dirty="0">
              <a:latin typeface="Abadi Extra Light" panose="020B0204020104020204" pitchFamily="34" charset="0"/>
            </a:endParaRPr>
          </a:p>
          <a:p>
            <a:r>
              <a:rPr lang="en-US" sz="2800" dirty="0"/>
              <a:t>Mark to Address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705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86EF581-0FFA-3D2A-29C1-66075B39A1B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499045" y="935613"/>
            <a:ext cx="5173182" cy="34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9236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50BD1-266B-4AEE-A13B-BA91B0F09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Changes in Little League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5ED51-9148-4C80-8162-578A446151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7976" y="2122274"/>
            <a:ext cx="10394707" cy="2878051"/>
          </a:xfrm>
        </p:spPr>
        <p:txBody>
          <a:bodyPr>
            <a:noAutofit/>
          </a:bodyPr>
          <a:lstStyle/>
          <a:p>
            <a:r>
              <a:rPr lang="en-US" sz="2800" dirty="0"/>
              <a:t>Central Registration</a:t>
            </a:r>
          </a:p>
          <a:p>
            <a:r>
              <a:rPr lang="en-US" sz="2800" dirty="0"/>
              <a:t>JDP</a:t>
            </a:r>
          </a:p>
          <a:p>
            <a:r>
              <a:rPr lang="en-US" sz="2800" dirty="0"/>
              <a:t>New Book requirements for Districts</a:t>
            </a:r>
          </a:p>
          <a:p>
            <a:r>
              <a:rPr lang="en-US" sz="2800" dirty="0"/>
              <a:t>No Boundaries (Regulation II )</a:t>
            </a:r>
          </a:p>
          <a:p>
            <a:r>
              <a:rPr lang="en-US" sz="2800" dirty="0"/>
              <a:t>New Rules</a:t>
            </a:r>
          </a:p>
          <a:p>
            <a:r>
              <a:rPr lang="en-US" sz="2800" dirty="0"/>
              <a:t>Abuse Training Requirements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DA56F2E-1517-285A-4F74-586015EA3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7874" y="1783645"/>
            <a:ext cx="4286544" cy="28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304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CENTRAL REGISTRATION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39292" y="1709047"/>
            <a:ext cx="10394707" cy="3311189"/>
          </a:xfrm>
        </p:spPr>
        <p:txBody>
          <a:bodyPr>
            <a:normAutofit/>
          </a:bodyPr>
          <a:lstStyle/>
          <a:p>
            <a:endParaRPr lang="en-US" sz="1600" dirty="0">
              <a:latin typeface="Abadi Extra Light" panose="020B0204020104020204" pitchFamily="34" charset="0"/>
            </a:endParaRPr>
          </a:p>
          <a:p>
            <a:r>
              <a:rPr lang="en-US" sz="2800" dirty="0"/>
              <a:t>For 2025 ALL PLAYERS MUST BE REGISTERED THROUGH SPORTS CONNECT.</a:t>
            </a:r>
          </a:p>
          <a:p>
            <a:r>
              <a:rPr lang="en-US" sz="1800" b="1" dirty="0">
                <a:latin typeface="Helvetica Neue"/>
              </a:rPr>
              <a:t>You can use any other program you like for running the league, however all players MUST BE IN SPORTS CONNECT AT REGISTRATION.</a:t>
            </a:r>
          </a:p>
          <a:p>
            <a:r>
              <a:rPr lang="en-US" sz="1800" b="1" dirty="0">
                <a:latin typeface="Helvetica Neue"/>
              </a:rPr>
              <a:t>ALL Players will have an assigned LL ID. (</a:t>
            </a:r>
            <a:r>
              <a:rPr lang="en-US" sz="1200" b="1" dirty="0">
                <a:latin typeface="Helvetica Neue"/>
              </a:rPr>
              <a:t>They already do, but now they are all being connected together with all things little League and that will be visible in the Datacenter</a:t>
            </a:r>
            <a:r>
              <a:rPr lang="en-US" sz="1800" b="1" dirty="0">
                <a:latin typeface="Helvetica Neue"/>
              </a:rPr>
              <a:t>)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C76A62-2815-DB09-0FF8-2DB4FB7E5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4624" y="325886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42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5D203-F430-4F76-8843-95713010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 Connect – </a:t>
            </a:r>
            <a:r>
              <a:rPr lang="en-US" u="sng" dirty="0"/>
              <a:t>now Required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758F8-F191-40D0-83F6-CD3B930069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Free but is required for registration.</a:t>
            </a:r>
          </a:p>
          <a:p>
            <a:r>
              <a:rPr lang="en-US" dirty="0"/>
              <a:t>Automatic interface to LL</a:t>
            </a:r>
          </a:p>
          <a:p>
            <a:r>
              <a:rPr lang="en-US" dirty="0"/>
              <a:t>Speeds up district prep</a:t>
            </a:r>
          </a:p>
          <a:p>
            <a:r>
              <a:rPr lang="en-US" dirty="0"/>
              <a:t>Can be done at home in most cases</a:t>
            </a:r>
          </a:p>
          <a:p>
            <a:r>
              <a:rPr lang="en-US" dirty="0"/>
              <a:t>Integrates with JDP</a:t>
            </a:r>
          </a:p>
          <a:p>
            <a:r>
              <a:rPr lang="en-US" dirty="0"/>
              <a:t>Accepts payments (fee associated with this)</a:t>
            </a:r>
          </a:p>
          <a:p>
            <a:r>
              <a:rPr lang="en-US" dirty="0"/>
              <a:t>Creates mailing lists, contact for parents and volunteers</a:t>
            </a:r>
          </a:p>
          <a:p>
            <a:r>
              <a:rPr lang="en-US" dirty="0"/>
              <a:t>Can have pre-programmed forms, letters, volunteer management</a:t>
            </a:r>
          </a:p>
          <a:p>
            <a:r>
              <a:rPr lang="en-US" dirty="0">
                <a:hlinkClick r:id="rId2"/>
              </a:rPr>
              <a:t>https://www.littleleague.org/partnerships/technology/faqs/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D6C27A-29DC-C6B4-C449-DB4F52147C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6058" y="2316565"/>
            <a:ext cx="2621507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79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5D203-F430-4F76-8843-95713010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JDP, Rules, Regs, 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758F8-F191-40D0-83F6-CD3B930069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JDP – each league gets 125 free Lookups!</a:t>
            </a:r>
          </a:p>
          <a:p>
            <a:r>
              <a:rPr lang="en-US" dirty="0"/>
              <a:t>Yes you have to provide all information requested</a:t>
            </a:r>
          </a:p>
          <a:p>
            <a:r>
              <a:rPr lang="en-US" dirty="0"/>
              <a:t>Yes you have to do it each year</a:t>
            </a:r>
          </a:p>
          <a:p>
            <a:r>
              <a:rPr lang="en-US" dirty="0"/>
              <a:t>ANYONE on the board, coaches, team parents, volunteers, UMPIRES, or any person (adult over the age of 18) must have a Background check done</a:t>
            </a:r>
          </a:p>
          <a:p>
            <a:r>
              <a:rPr lang="en-US" dirty="0"/>
              <a:t>Now through Sports Connect</a:t>
            </a:r>
          </a:p>
          <a:p>
            <a:r>
              <a:rPr lang="en-US" dirty="0"/>
              <a:t>Liability</a:t>
            </a:r>
          </a:p>
          <a:p>
            <a:r>
              <a:rPr lang="en-US" dirty="0">
                <a:hlinkClick r:id="rId2"/>
              </a:rPr>
              <a:t>https://www.littleleague.org/help-center/j-d-palatine-jdp-quickapp-faqs/</a:t>
            </a:r>
            <a:r>
              <a:rPr lang="en-US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28E058-02B9-0E5B-F95E-7E7CD8B99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312" y="1483415"/>
            <a:ext cx="2694739" cy="1793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23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13E9271-00C0-532E-3353-12CBF83220CD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145604" y="677863"/>
            <a:ext cx="4973692" cy="330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778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League Development (Regulation II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41422" y="1837765"/>
            <a:ext cx="10394707" cy="2830287"/>
          </a:xfrm>
        </p:spPr>
        <p:txBody>
          <a:bodyPr>
            <a:normAutofit/>
          </a:bodyPr>
          <a:lstStyle/>
          <a:p>
            <a:r>
              <a:rPr lang="en-US" sz="2800" dirty="0"/>
              <a:t>Changing Boundaries?</a:t>
            </a:r>
          </a:p>
          <a:p>
            <a:pPr lvl="1"/>
            <a:r>
              <a:rPr lang="en-US" dirty="0"/>
              <a:t>You Can Adjust Your boundary</a:t>
            </a:r>
          </a:p>
          <a:p>
            <a:pPr lvl="1"/>
            <a:r>
              <a:rPr lang="en-US" dirty="0"/>
              <a:t>Have to have agreement with adjacent Presidents/Leagues</a:t>
            </a:r>
          </a:p>
          <a:p>
            <a:pPr lvl="1"/>
            <a:r>
              <a:rPr lang="en-US" dirty="0"/>
              <a:t>DA Approval</a:t>
            </a:r>
          </a:p>
          <a:p>
            <a:pPr lvl="1"/>
            <a:r>
              <a:rPr lang="en-US" dirty="0"/>
              <a:t>Western Region Approval</a:t>
            </a:r>
          </a:p>
          <a:p>
            <a:pPr lvl="1"/>
            <a:r>
              <a:rPr lang="en-US" dirty="0" err="1"/>
              <a:t>WIlliamsPort</a:t>
            </a:r>
            <a:r>
              <a:rPr lang="en-US" dirty="0"/>
              <a:t> Approval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629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Changing Boundaries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542902"/>
            <a:ext cx="10394707" cy="291276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Remember the T-Ball </a:t>
            </a:r>
            <a:r>
              <a:rPr lang="en-US" sz="2800" dirty="0" err="1"/>
              <a:t>InitiativE</a:t>
            </a:r>
            <a:endParaRPr lang="en-US" sz="2800" dirty="0"/>
          </a:p>
          <a:p>
            <a:r>
              <a:rPr lang="en-US" sz="2800" dirty="0"/>
              <a:t>Designed for Schools (targeted to Private Schools)</a:t>
            </a:r>
          </a:p>
          <a:p>
            <a:r>
              <a:rPr lang="en-US" sz="2800" dirty="0"/>
              <a:t>Only T-Ball at this time</a:t>
            </a:r>
          </a:p>
          <a:p>
            <a:r>
              <a:rPr lang="en-US" sz="2800" dirty="0"/>
              <a:t>How can this help the local League?</a:t>
            </a:r>
          </a:p>
          <a:p>
            <a:r>
              <a:rPr lang="en-US" sz="2800" dirty="0"/>
              <a:t>Now can register to 3 years old for LL-</a:t>
            </a:r>
            <a:r>
              <a:rPr lang="en-US" sz="2800" dirty="0" err="1"/>
              <a:t>TBAll</a:t>
            </a:r>
            <a:endParaRPr lang="en-US" sz="2800" dirty="0"/>
          </a:p>
          <a:p>
            <a:endParaRPr lang="en-US" sz="1600" dirty="0">
              <a:latin typeface="Abadi Extra Light" panose="020B0204020104020204" pitchFamily="34" charset="0"/>
            </a:endParaRPr>
          </a:p>
          <a:p>
            <a:endParaRPr lang="en-US" sz="1600" dirty="0">
              <a:latin typeface="Abadi Extra Light" panose="020B0204020104020204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24C20-9DA9-B251-FD17-E86876904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2704" y="447258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6665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League Development (regulation II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22172" y="2005377"/>
            <a:ext cx="10394707" cy="3365520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No Boundaries?</a:t>
            </a:r>
          </a:p>
          <a:p>
            <a:pPr lvl="1"/>
            <a:r>
              <a:rPr lang="en-US" sz="2000" b="1" i="1" u="sng" dirty="0">
                <a:latin typeface="Helvetica Neue"/>
              </a:rPr>
              <a:t>Goes Into Effect this year</a:t>
            </a:r>
          </a:p>
          <a:p>
            <a:pPr lvl="1"/>
            <a:r>
              <a:rPr lang="en-US" b="1" dirty="0">
                <a:latin typeface="Helvetica Neue"/>
              </a:rPr>
              <a:t>Outline of Rules</a:t>
            </a:r>
          </a:p>
          <a:p>
            <a:pPr lvl="2"/>
            <a:r>
              <a:rPr lang="en-US" b="1" dirty="0">
                <a:latin typeface="Helvetica Neue"/>
              </a:rPr>
              <a:t>Crosses state lines </a:t>
            </a:r>
          </a:p>
          <a:p>
            <a:pPr lvl="2"/>
            <a:r>
              <a:rPr lang="en-US" b="1" dirty="0">
                <a:latin typeface="Helvetica Neue"/>
              </a:rPr>
              <a:t>Can cross District Lines</a:t>
            </a:r>
          </a:p>
          <a:p>
            <a:pPr lvl="2"/>
            <a:r>
              <a:rPr lang="en-US" b="1" dirty="0">
                <a:latin typeface="Helvetica Neue"/>
              </a:rPr>
              <a:t>Up to League Age 8</a:t>
            </a:r>
          </a:p>
          <a:p>
            <a:pPr lvl="2"/>
            <a:r>
              <a:rPr lang="en-US" b="1" dirty="0">
                <a:latin typeface="Helvetica Neue"/>
              </a:rPr>
              <a:t>Can’t switch to be in All Stars at the last minute – has to be in League the whole season (Sibling)</a:t>
            </a:r>
          </a:p>
          <a:p>
            <a:pPr lvl="2"/>
            <a:r>
              <a:rPr lang="en-US" b="1" dirty="0">
                <a:latin typeface="Helvetica Neue"/>
              </a:rPr>
              <a:t>Sibling Rule has changed – now can be “seconded” to new league with Sibling</a:t>
            </a:r>
          </a:p>
          <a:p>
            <a:pPr lvl="2"/>
            <a:r>
              <a:rPr lang="en-US" b="1" dirty="0">
                <a:latin typeface="Helvetica Neue"/>
              </a:rPr>
              <a:t>IF SIBLING LEAVES LEAGUE, OLDER SIBLING MUST FOLLOW OR GET CHARTER COMMITTEE WAIVER</a:t>
            </a:r>
          </a:p>
          <a:p>
            <a:pPr lvl="2"/>
            <a:r>
              <a:rPr lang="en-US" b="1" dirty="0">
                <a:latin typeface="Helvetica Neue"/>
              </a:rPr>
              <a:t>CAN BE </a:t>
            </a:r>
            <a:r>
              <a:rPr lang="en-US" b="1" dirty="0" err="1">
                <a:latin typeface="Helvetica Neue"/>
              </a:rPr>
              <a:t>iN</a:t>
            </a:r>
            <a:r>
              <a:rPr lang="en-US" b="1" dirty="0">
                <a:latin typeface="Helvetica Neue"/>
              </a:rPr>
              <a:t> ANY LEAGUE from age 4-7 </a:t>
            </a:r>
          </a:p>
          <a:p>
            <a:pPr lvl="2"/>
            <a:r>
              <a:rPr lang="en-US" b="1" dirty="0">
                <a:latin typeface="Helvetica Neue"/>
              </a:rPr>
              <a:t>LEAGUE THEY ARE IN WHEN THEY TURN 8 becomes their “HOME” league UNLESS altered by school or residency.</a:t>
            </a:r>
          </a:p>
          <a:p>
            <a:pPr lvl="2"/>
            <a:r>
              <a:rPr lang="en-US" b="1" dirty="0">
                <a:latin typeface="Helvetica Neue"/>
              </a:rPr>
              <a:t>Changes must be made after age 8 by the charter committee. NOT EVEN WESTERN CAN ADJUST. </a:t>
            </a:r>
          </a:p>
          <a:p>
            <a:pPr lvl="2"/>
            <a:r>
              <a:rPr lang="en-US" b="1" dirty="0">
                <a:latin typeface="Helvetica Neue"/>
              </a:rPr>
              <a:t>PLAYERS MUST BE IN SPORTS CONNECT FOR REGISTRATION AND FOR RULES TO BE ALLOWED.</a:t>
            </a:r>
          </a:p>
          <a:p>
            <a:pPr lvl="2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0CD43F-51EF-F8EA-F052-77E9B62D3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3308" y="1550753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61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0BD10-15E3-4EE4-70CD-D1E5445E5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Playing the Season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7B69B20-A241-994C-7F9C-BCC2E2C648DC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153000" y="2063750"/>
            <a:ext cx="5460550" cy="331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799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we can do this year for regular season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/>
          </a:bodyPr>
          <a:lstStyle/>
          <a:p>
            <a:pPr lvl="1"/>
            <a:r>
              <a:rPr lang="en-US" sz="2800" dirty="0"/>
              <a:t>Mid Season tournaments</a:t>
            </a:r>
          </a:p>
          <a:p>
            <a:pPr lvl="1"/>
            <a:r>
              <a:rPr lang="en-US" sz="2800" dirty="0"/>
              <a:t>Travel</a:t>
            </a:r>
          </a:p>
          <a:p>
            <a:pPr lvl="1"/>
            <a:r>
              <a:rPr lang="en-US" sz="2800" dirty="0"/>
              <a:t>Higher divisions can be ALL “tournament” play</a:t>
            </a:r>
          </a:p>
          <a:p>
            <a:pPr lvl="1"/>
            <a:r>
              <a:rPr lang="en-US" sz="2800" dirty="0"/>
              <a:t>Special Games – How to play across programs?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8441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710A-9E30-96FC-4BD7-B1A376B1E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Ready For All Stars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CD361-4ACE-5CF0-3E16-C4E32D9ABD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05" y="1589088"/>
            <a:ext cx="3432910" cy="4583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3136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Star Team Selection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35544" y="2415941"/>
            <a:ext cx="10394707" cy="2604295"/>
          </a:xfrm>
        </p:spPr>
        <p:txBody>
          <a:bodyPr>
            <a:normAutofit fontScale="77500" lnSpcReduction="20000"/>
          </a:bodyPr>
          <a:lstStyle/>
          <a:p>
            <a:pPr lvl="1"/>
            <a:r>
              <a:rPr lang="en-US" sz="2800" dirty="0"/>
              <a:t>Can begin now at any time after league minimum Game rules have been met</a:t>
            </a:r>
          </a:p>
          <a:p>
            <a:pPr lvl="1"/>
            <a:r>
              <a:rPr lang="en-US" sz="2800" dirty="0"/>
              <a:t>Get your waivers in </a:t>
            </a:r>
            <a:r>
              <a:rPr lang="en-US" sz="2800" u="sng" dirty="0"/>
              <a:t>BEFORE JUNE 1!!!</a:t>
            </a:r>
          </a:p>
          <a:p>
            <a:pPr lvl="1"/>
            <a:r>
              <a:rPr lang="en-US" sz="2800" dirty="0"/>
              <a:t>12+ Players on a TEAM (or you need a special waiver)</a:t>
            </a:r>
          </a:p>
          <a:p>
            <a:pPr lvl="1"/>
            <a:r>
              <a:rPr lang="en-US" sz="2800" dirty="0"/>
              <a:t>NO Waivers needed for Siblings above age 7 so long as they played all season in league.</a:t>
            </a:r>
          </a:p>
          <a:p>
            <a:pPr lvl="1"/>
            <a:r>
              <a:rPr lang="en-US" sz="2800" dirty="0"/>
              <a:t>Multiple teams allowed under 10-11. 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A1572C-2BFD-CA0B-5FA4-CDC81A39B8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709" y="1770744"/>
            <a:ext cx="10394581" cy="331651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CDC1863-E1E9-E90E-E730-0488D8C9BE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3385" y="199862"/>
            <a:ext cx="2876866" cy="191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1215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Tournament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1837765"/>
            <a:ext cx="10394707" cy="3709595"/>
          </a:xfrm>
        </p:spPr>
        <p:txBody>
          <a:bodyPr>
            <a:normAutofit fontScale="40000" lnSpcReduction="20000"/>
          </a:bodyPr>
          <a:lstStyle/>
          <a:p>
            <a:r>
              <a:rPr lang="en-US" sz="2800" dirty="0"/>
              <a:t>Adding Divisions</a:t>
            </a:r>
          </a:p>
          <a:p>
            <a:r>
              <a:rPr lang="en-US" sz="2800" dirty="0"/>
              <a:t>Multiple Teams in a division</a:t>
            </a:r>
          </a:p>
          <a:p>
            <a:r>
              <a:rPr lang="en-US" sz="2800" dirty="0"/>
              <a:t>Location</a:t>
            </a:r>
          </a:p>
          <a:p>
            <a:r>
              <a:rPr lang="en-US" sz="2800" dirty="0"/>
              <a:t>Date</a:t>
            </a:r>
          </a:p>
          <a:p>
            <a:r>
              <a:rPr lang="en-US" sz="2800" dirty="0"/>
              <a:t>Tournament Director</a:t>
            </a:r>
          </a:p>
          <a:p>
            <a:r>
              <a:rPr lang="en-US" sz="2800" dirty="0"/>
              <a:t>MAKE IT SPECIAL!</a:t>
            </a:r>
          </a:p>
          <a:p>
            <a:r>
              <a:rPr lang="en-US" sz="2800" dirty="0"/>
              <a:t>PINS/AWARDS</a:t>
            </a:r>
          </a:p>
          <a:p>
            <a:r>
              <a:rPr lang="en-US" sz="2800" dirty="0"/>
              <a:t>Basic Guidelines</a:t>
            </a:r>
          </a:p>
          <a:p>
            <a:pPr lvl="1"/>
            <a:r>
              <a:rPr lang="en-US" sz="2600" dirty="0"/>
              <a:t>Play all divisions at one location if possible (softball?)</a:t>
            </a:r>
          </a:p>
          <a:p>
            <a:pPr lvl="1"/>
            <a:r>
              <a:rPr lang="en-US" sz="2600" dirty="0"/>
              <a:t>Have plenty of volunteers</a:t>
            </a:r>
          </a:p>
          <a:p>
            <a:pPr lvl="1"/>
            <a:r>
              <a:rPr lang="en-US" sz="2600" dirty="0"/>
              <a:t>Concessions</a:t>
            </a:r>
          </a:p>
          <a:p>
            <a:pPr lvl="1"/>
            <a:r>
              <a:rPr lang="en-US" sz="2600" dirty="0"/>
              <a:t>Umpires (at least 2 per game)</a:t>
            </a:r>
          </a:p>
          <a:p>
            <a:pPr lvl="1"/>
            <a:r>
              <a:rPr lang="en-US" sz="2600" dirty="0"/>
              <a:t>Start NOW!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6816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300" y="214162"/>
            <a:ext cx="10396882" cy="1151965"/>
          </a:xfrm>
        </p:spPr>
        <p:txBody>
          <a:bodyPr/>
          <a:lstStyle/>
          <a:p>
            <a:r>
              <a:rPr lang="en-US" dirty="0"/>
              <a:t>State Tournament - DISTRICT 13!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291166" y="1665170"/>
            <a:ext cx="10394707" cy="4266398"/>
          </a:xfrm>
        </p:spPr>
        <p:txBody>
          <a:bodyPr>
            <a:normAutofit fontScale="47500" lnSpcReduction="20000"/>
          </a:bodyPr>
          <a:lstStyle/>
          <a:p>
            <a:r>
              <a:rPr lang="en-US" sz="4000" dirty="0"/>
              <a:t>State Level Tournament 10-11 Baseball (July 19-26)  </a:t>
            </a:r>
          </a:p>
          <a:p>
            <a:r>
              <a:rPr lang="en-US" sz="4000" dirty="0"/>
              <a:t>Pageantry</a:t>
            </a:r>
          </a:p>
          <a:p>
            <a:r>
              <a:rPr lang="en-US" sz="4000" dirty="0"/>
              <a:t>OFFICIAL </a:t>
            </a:r>
            <a:r>
              <a:rPr lang="en-US" sz="4000" dirty="0" err="1"/>
              <a:t>OFFICIAL</a:t>
            </a:r>
            <a:r>
              <a:rPr lang="en-US" sz="4000" dirty="0"/>
              <a:t> </a:t>
            </a:r>
            <a:r>
              <a:rPr lang="en-US" sz="4000" dirty="0" err="1"/>
              <a:t>OFFICIAL</a:t>
            </a:r>
            <a:endParaRPr lang="en-US" sz="4000" dirty="0"/>
          </a:p>
          <a:p>
            <a:r>
              <a:rPr lang="en-US" sz="4000" dirty="0"/>
              <a:t>Team Parade, Special events, city involvement </a:t>
            </a:r>
          </a:p>
          <a:p>
            <a:r>
              <a:rPr lang="en-US" sz="4000" dirty="0"/>
              <a:t>See Newspaper, get the word out, publicity</a:t>
            </a:r>
          </a:p>
          <a:p>
            <a:r>
              <a:rPr lang="en-US" sz="4000" dirty="0"/>
              <a:t>Tournament Packets</a:t>
            </a:r>
          </a:p>
          <a:p>
            <a:r>
              <a:rPr lang="en-US" sz="4000" dirty="0"/>
              <a:t>Field Quality, Preparation</a:t>
            </a:r>
          </a:p>
          <a:p>
            <a:r>
              <a:rPr lang="en-US" sz="4000" dirty="0"/>
              <a:t>Equipment, baseballs</a:t>
            </a:r>
          </a:p>
          <a:p>
            <a:r>
              <a:rPr lang="en-US" sz="4000" dirty="0"/>
              <a:t>Coordinate with State UIC</a:t>
            </a:r>
          </a:p>
          <a:p>
            <a:r>
              <a:rPr lang="en-US" sz="4000" dirty="0"/>
              <a:t>Start now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1059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WhaT</a:t>
            </a:r>
            <a:r>
              <a:rPr lang="en-US" dirty="0"/>
              <a:t> we are NOT going to do for State this year!!!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4794" y="2177603"/>
            <a:ext cx="10394707" cy="3466010"/>
          </a:xfrm>
        </p:spPr>
        <p:txBody>
          <a:bodyPr>
            <a:normAutofit fontScale="85000" lnSpcReduction="20000"/>
          </a:bodyPr>
          <a:lstStyle/>
          <a:p>
            <a:endParaRPr lang="en-US" sz="2800" dirty="0"/>
          </a:p>
          <a:p>
            <a:r>
              <a:rPr lang="en-US" sz="2800" dirty="0"/>
              <a:t>Sports Connect </a:t>
            </a:r>
            <a:r>
              <a:rPr lang="en-US" sz="2800" dirty="0" err="1"/>
              <a:t>hELPS</a:t>
            </a:r>
            <a:r>
              <a:rPr lang="en-US" sz="2800" dirty="0"/>
              <a:t> this year!</a:t>
            </a:r>
          </a:p>
          <a:p>
            <a:r>
              <a:rPr lang="en-US" sz="2800" dirty="0"/>
              <a:t>Late books</a:t>
            </a:r>
          </a:p>
          <a:p>
            <a:r>
              <a:rPr lang="en-US" sz="2800" dirty="0"/>
              <a:t>Late waivers</a:t>
            </a:r>
          </a:p>
          <a:p>
            <a:r>
              <a:rPr lang="en-US" sz="2800" dirty="0"/>
              <a:t>“Working the system” to squeeze a player in – straight up!</a:t>
            </a:r>
          </a:p>
          <a:p>
            <a:r>
              <a:rPr lang="en-US" sz="2800" dirty="0"/>
              <a:t>NO sponsors on jerseys</a:t>
            </a:r>
          </a:p>
          <a:p>
            <a:r>
              <a:rPr lang="en-US" sz="2800" dirty="0"/>
              <a:t>No advance without play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65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Alcohol, Tobacco, firearms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Somethings are getting to be a problem – examples</a:t>
            </a:r>
          </a:p>
          <a:p>
            <a:r>
              <a:rPr lang="en-US" sz="2800" dirty="0"/>
              <a:t>What is “legal”, what is “Illegal”? Know your city/county/state ordinances</a:t>
            </a:r>
          </a:p>
          <a:p>
            <a:r>
              <a:rPr lang="en-US" sz="2800" dirty="0"/>
              <a:t>Little League Policy states: </a:t>
            </a:r>
          </a:p>
          <a:p>
            <a:r>
              <a:rPr lang="en-US" sz="2800" dirty="0"/>
              <a:t>Example for the kids</a:t>
            </a:r>
          </a:p>
          <a:p>
            <a:r>
              <a:rPr lang="en-US" sz="2800" dirty="0"/>
              <a:t>Inspecting Coolers, totes, bags, etc.</a:t>
            </a: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8011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81A4936-275E-6FF5-2F99-4E063695AD6E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426595" y="549292"/>
            <a:ext cx="4201728" cy="4201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454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can we do better for District Tournament 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67026" y="2591603"/>
            <a:ext cx="10394707" cy="2521818"/>
          </a:xfrm>
        </p:spPr>
        <p:txBody>
          <a:bodyPr>
            <a:noAutofit/>
          </a:bodyPr>
          <a:lstStyle/>
          <a:p>
            <a:r>
              <a:rPr lang="en-US" sz="2400" strike="sngStrike" dirty="0">
                <a:solidFill>
                  <a:srgbClr val="C00000"/>
                </a:solidFill>
              </a:rPr>
              <a:t> More Umpires</a:t>
            </a:r>
          </a:p>
          <a:p>
            <a:r>
              <a:rPr lang="en-US" sz="2400" dirty="0"/>
              <a:t>Concessions</a:t>
            </a:r>
          </a:p>
          <a:p>
            <a:r>
              <a:rPr lang="en-US" sz="2400" dirty="0"/>
              <a:t>Books</a:t>
            </a:r>
          </a:p>
          <a:p>
            <a:r>
              <a:rPr lang="en-US" sz="2400" dirty="0"/>
              <a:t>Field prep </a:t>
            </a:r>
          </a:p>
          <a:p>
            <a:r>
              <a:rPr lang="en-US" sz="2400" dirty="0"/>
              <a:t>Publicity</a:t>
            </a:r>
          </a:p>
          <a:p>
            <a:r>
              <a:rPr lang="en-US" sz="2400" dirty="0"/>
              <a:t>Equipment (Baseballs, dugouts, scoreboards, Pa system)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207760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63B20-40BE-7E6B-2CAA-20007189F0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E1B41-A1F6-9C6A-B170-3E5765B86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can we do better for District Tournament play – Be creative!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46075C8-80A2-2565-AF2A-3E023D57024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598973" y="2053373"/>
            <a:ext cx="3366000" cy="2520950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05C6FEC-D20B-097B-FE4A-F9C31D20DF42}"/>
              </a:ext>
            </a:extLst>
          </p:cNvPr>
          <p:cNvSpPr txBox="1"/>
          <p:nvPr/>
        </p:nvSpPr>
        <p:spPr>
          <a:xfrm>
            <a:off x="1287379" y="4789931"/>
            <a:ext cx="61361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https://www.jerseywatch.com/blog/youth-sports-fundraising-ideas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2D67EC-7A82-AD4B-360D-7B045612BCBC}"/>
              </a:ext>
            </a:extLst>
          </p:cNvPr>
          <p:cNvSpPr txBox="1"/>
          <p:nvPr/>
        </p:nvSpPr>
        <p:spPr>
          <a:xfrm>
            <a:off x="4413000" y="2205852"/>
            <a:ext cx="336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50/50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086F584-7599-7244-2DE0-19B672AAEC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3483" y="2068069"/>
            <a:ext cx="2780397" cy="278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6613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E7FFA4B-3D1B-7D6E-9E4E-72D20A2707F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170003" y="680861"/>
            <a:ext cx="3472456" cy="4653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89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to get MORE and better VOLUNTEERS  </a:t>
            </a:r>
            <a:r>
              <a:rPr lang="en-US" dirty="0">
                <a:solidFill>
                  <a:srgbClr val="00B050"/>
                </a:solidFill>
              </a:rPr>
              <a:t>START NOW!!!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127184"/>
            <a:ext cx="10394707" cy="3176336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Build a “TEAM” (Start with meet the team night)</a:t>
            </a:r>
          </a:p>
          <a:p>
            <a:r>
              <a:rPr lang="en-US" dirty="0"/>
              <a:t>Begin recruiting now</a:t>
            </a:r>
          </a:p>
          <a:p>
            <a:r>
              <a:rPr lang="en-US" dirty="0"/>
              <a:t>Use EMAIL LISTS TO YOUR FAMILIES TO RECRUIT!</a:t>
            </a:r>
          </a:p>
          <a:p>
            <a:r>
              <a:rPr lang="en-US" dirty="0"/>
              <a:t>Have printed JOB descriptions for the roles you need </a:t>
            </a:r>
          </a:p>
          <a:p>
            <a:r>
              <a:rPr lang="en-US" dirty="0"/>
              <a:t>Reward volunteers (T-Shirts, plaques, pins, mentions at team night, free hotdogs)</a:t>
            </a:r>
          </a:p>
          <a:p>
            <a:r>
              <a:rPr lang="en-US" dirty="0"/>
              <a:t>Have a volunteer coordinator on your board</a:t>
            </a:r>
          </a:p>
          <a:p>
            <a:r>
              <a:rPr lang="en-US" dirty="0"/>
              <a:t>Seek inside of Little league and </a:t>
            </a:r>
            <a:r>
              <a:rPr lang="en-US" dirty="0" err="1"/>
              <a:t>OUTside</a:t>
            </a:r>
            <a:r>
              <a:rPr lang="en-US" dirty="0"/>
              <a:t> of little league, enjoin the community, make them part of the team (churches, civic groups, fraternal organizations)</a:t>
            </a:r>
          </a:p>
          <a:p>
            <a:r>
              <a:rPr lang="en-US" dirty="0"/>
              <a:t>Registration requirement!</a:t>
            </a:r>
          </a:p>
        </p:txBody>
      </p:sp>
    </p:spTree>
    <p:extLst>
      <p:ext uri="{BB962C8B-B14F-4D97-AF65-F5344CB8AC3E}">
        <p14:creationId xmlns:p14="http://schemas.microsoft.com/office/powerpoint/2010/main" val="415864129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BA2D7-A907-4D0D-9558-4D11A4C215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 Now – Set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A43E0-FCDF-4F85-AF3C-E9E52176C45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Set expectations Starting now, have standards</a:t>
            </a:r>
          </a:p>
          <a:p>
            <a:pPr lvl="1"/>
            <a:r>
              <a:rPr lang="en-US" dirty="0"/>
              <a:t>Travel</a:t>
            </a:r>
          </a:p>
          <a:p>
            <a:pPr lvl="1"/>
            <a:r>
              <a:rPr lang="en-US" dirty="0"/>
              <a:t>Participation</a:t>
            </a:r>
          </a:p>
          <a:p>
            <a:pPr lvl="1"/>
            <a:r>
              <a:rPr lang="en-US" dirty="0"/>
              <a:t>Rules</a:t>
            </a:r>
          </a:p>
          <a:p>
            <a:pPr lvl="1"/>
            <a:r>
              <a:rPr lang="en-US" dirty="0"/>
              <a:t>Volunteerism</a:t>
            </a:r>
          </a:p>
          <a:p>
            <a:pPr lvl="1"/>
            <a:r>
              <a:rPr lang="en-US" dirty="0"/>
              <a:t>Board accountability, work, effort, standards</a:t>
            </a:r>
          </a:p>
          <a:p>
            <a:pPr lvl="1"/>
            <a:r>
              <a:rPr lang="en-US" dirty="0"/>
              <a:t>Teams, draft, rules </a:t>
            </a:r>
            <a:r>
              <a:rPr lang="en-US" dirty="0" err="1"/>
              <a:t>rules</a:t>
            </a:r>
            <a:r>
              <a:rPr lang="en-US" dirty="0"/>
              <a:t> </a:t>
            </a:r>
            <a:r>
              <a:rPr lang="en-US" dirty="0" err="1"/>
              <a:t>rules</a:t>
            </a:r>
            <a:endParaRPr lang="en-US" dirty="0"/>
          </a:p>
          <a:p>
            <a:pPr lvl="1"/>
            <a:r>
              <a:rPr lang="en-US" dirty="0"/>
              <a:t>Communicate often, clearly, obviously</a:t>
            </a:r>
          </a:p>
          <a:p>
            <a:pPr lvl="1"/>
            <a:r>
              <a:rPr lang="en-US" dirty="0"/>
              <a:t>Email, </a:t>
            </a:r>
            <a:r>
              <a:rPr lang="en-US" dirty="0" err="1"/>
              <a:t>facebook</a:t>
            </a:r>
            <a:r>
              <a:rPr lang="en-US" dirty="0"/>
              <a:t>, print, flyers</a:t>
            </a:r>
          </a:p>
        </p:txBody>
      </p:sp>
    </p:spTree>
    <p:extLst>
      <p:ext uri="{BB962C8B-B14F-4D97-AF65-F5344CB8AC3E}">
        <p14:creationId xmlns:p14="http://schemas.microsoft.com/office/powerpoint/2010/main" val="182297363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92B8E19-26E6-7700-7C64-47E9760AEEE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4129238" y="1551823"/>
            <a:ext cx="4040454" cy="4040454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9B861B1-1AF4-5DF0-A77C-26A034058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300" y="243038"/>
            <a:ext cx="10396882" cy="1151965"/>
          </a:xfrm>
        </p:spPr>
        <p:txBody>
          <a:bodyPr/>
          <a:lstStyle/>
          <a:p>
            <a:r>
              <a:rPr lang="en-US" dirty="0"/>
              <a:t>Better Board Performance</a:t>
            </a:r>
          </a:p>
        </p:txBody>
      </p:sp>
    </p:spTree>
    <p:extLst>
      <p:ext uri="{BB962C8B-B14F-4D97-AF65-F5344CB8AC3E}">
        <p14:creationId xmlns:p14="http://schemas.microsoft.com/office/powerpoint/2010/main" val="15615583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9548" y="271914"/>
            <a:ext cx="10396882" cy="1151965"/>
          </a:xfrm>
        </p:spPr>
        <p:txBody>
          <a:bodyPr/>
          <a:lstStyle/>
          <a:p>
            <a:r>
              <a:rPr lang="en-US" dirty="0"/>
              <a:t>Build a better board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10417" y="1953928"/>
            <a:ext cx="10394707" cy="3881387"/>
          </a:xfrm>
        </p:spPr>
        <p:txBody>
          <a:bodyPr>
            <a:normAutofit fontScale="70000" lnSpcReduction="20000"/>
          </a:bodyPr>
          <a:lstStyle/>
          <a:p>
            <a:r>
              <a:rPr lang="en-US" sz="2800" dirty="0"/>
              <a:t>Be selective about who is on the board</a:t>
            </a:r>
          </a:p>
          <a:p>
            <a:r>
              <a:rPr lang="en-US" sz="2800" dirty="0"/>
              <a:t>You want workers, not watchers</a:t>
            </a:r>
          </a:p>
          <a:p>
            <a:r>
              <a:rPr lang="en-US" sz="2800" dirty="0"/>
              <a:t>Board size? Good question</a:t>
            </a:r>
          </a:p>
          <a:p>
            <a:r>
              <a:rPr lang="en-US" sz="2800" dirty="0"/>
              <a:t>Accountability, cooperation, collaboration, team</a:t>
            </a:r>
          </a:p>
          <a:p>
            <a:r>
              <a:rPr lang="en-US" sz="2800" dirty="0"/>
              <a:t>Get rid of bad board members – what makes a “bad” board member?</a:t>
            </a:r>
          </a:p>
          <a:p>
            <a:r>
              <a:rPr lang="en-US" sz="2800" dirty="0"/>
              <a:t>Know your charter, constitution, by laws, laws, policy, procedure</a:t>
            </a:r>
          </a:p>
          <a:p>
            <a:r>
              <a:rPr lang="en-US" sz="2800" dirty="0"/>
              <a:t>Little league focused, can’t have involvement in travel teams</a:t>
            </a:r>
          </a:p>
          <a:p>
            <a:r>
              <a:rPr lang="en-US" sz="2800" dirty="0"/>
              <a:t>Get a mix of baseball and “non-baseball” people on the board, people from the community</a:t>
            </a:r>
          </a:p>
          <a:p>
            <a:r>
              <a:rPr lang="en-US" sz="2800" dirty="0"/>
              <a:t>Start now!</a:t>
            </a:r>
          </a:p>
          <a:p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77122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17DB7-0AAF-43A7-0948-3B54A7BB3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League Expansion?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2FF41FB-88A9-040C-6C2C-A827EA53F52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1" y="1731139"/>
            <a:ext cx="3952608" cy="3458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09941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D61BFA-F677-2A84-AAEF-A1EB1D268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677A7-C0CA-F586-3738-2E40A6B0C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League Expansion?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F779E78-19B9-003C-6F2D-6804D465631A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6096001" y="1731139"/>
            <a:ext cx="3952608" cy="34585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E17B6C-EA2C-8A8D-60ED-D0047BCC4ECB}"/>
              </a:ext>
            </a:extLst>
          </p:cNvPr>
          <p:cNvSpPr txBox="1"/>
          <p:nvPr/>
        </p:nvSpPr>
        <p:spPr>
          <a:xfrm>
            <a:off x="433137" y="2127183"/>
            <a:ext cx="474525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Serve More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Expand your volunteer base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Give more kids the possibility of playing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Access to more resources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Serve more communities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Remember you are part of a SERVICE ORGANIZATION!</a:t>
            </a:r>
          </a:p>
        </p:txBody>
      </p:sp>
    </p:spTree>
    <p:extLst>
      <p:ext uri="{BB962C8B-B14F-4D97-AF65-F5344CB8AC3E}">
        <p14:creationId xmlns:p14="http://schemas.microsoft.com/office/powerpoint/2010/main" val="5523148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540" y="146785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en-US" dirty="0"/>
              <a:t>Strategies for expanding your league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93296" y="1410902"/>
            <a:ext cx="10394707" cy="4412381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en-US" dirty="0"/>
              <a:t>Know your population (schools, city, county, league boundary)</a:t>
            </a:r>
          </a:p>
          <a:p>
            <a:pPr lvl="1"/>
            <a:r>
              <a:rPr lang="en-US" dirty="0"/>
              <a:t>An average is 20-25% of the kids in the schools in your area</a:t>
            </a:r>
          </a:p>
          <a:p>
            <a:pPr lvl="1"/>
            <a:r>
              <a:rPr lang="en-US" dirty="0"/>
              <a:t>Cater to all ages possible</a:t>
            </a:r>
          </a:p>
          <a:p>
            <a:pPr lvl="1"/>
            <a:r>
              <a:rPr lang="en-US" dirty="0"/>
              <a:t>Watch the “Ladder” of divisions – have a rationale why one division is stretched, while others are shrunk as an example.</a:t>
            </a:r>
          </a:p>
          <a:p>
            <a:pPr lvl="1"/>
            <a:r>
              <a:rPr lang="en-US" dirty="0"/>
              <a:t>Know your playing resources (fields, equipment, volunteers)</a:t>
            </a:r>
          </a:p>
          <a:p>
            <a:pPr lvl="1"/>
            <a:r>
              <a:rPr lang="en-US" dirty="0"/>
              <a:t>Contact your Athletic Directors, PE coaches, principals, school board</a:t>
            </a:r>
          </a:p>
          <a:p>
            <a:pPr lvl="1"/>
            <a:r>
              <a:rPr lang="en-US" dirty="0"/>
              <a:t>Easy adds: Challenger, Juniors, Seniors, Softball – buy why?</a:t>
            </a:r>
          </a:p>
          <a:p>
            <a:pPr lvl="1"/>
            <a:r>
              <a:rPr lang="en-US" dirty="0"/>
              <a:t>Give the players goals – “District All-Stars”, state, player of the week, etc. </a:t>
            </a:r>
          </a:p>
          <a:p>
            <a:pPr lvl="1"/>
            <a:r>
              <a:rPr lang="en-US" dirty="0"/>
              <a:t>Get the entire community involved. Make Little League a “thing”</a:t>
            </a:r>
          </a:p>
          <a:p>
            <a:pPr lvl="1"/>
            <a:r>
              <a:rPr lang="en-US" dirty="0"/>
              <a:t>Focus on T-Ball and work up – 100% subsidized, daycares, private school program, </a:t>
            </a:r>
          </a:p>
          <a:p>
            <a:pPr lvl="1"/>
            <a:r>
              <a:rPr lang="en-US" dirty="0"/>
              <a:t>Work with businesses to develop scholarships for economically burdened families</a:t>
            </a:r>
          </a:p>
          <a:p>
            <a:pPr lvl="1"/>
            <a:r>
              <a:rPr lang="en-US" dirty="0"/>
              <a:t>Publicize little league (PSAs, print, stories in the local paper, TV, </a:t>
            </a:r>
            <a:r>
              <a:rPr lang="en-US" dirty="0" err="1"/>
              <a:t>facebook</a:t>
            </a:r>
            <a:r>
              <a:rPr lang="en-US" dirty="0"/>
              <a:t>, </a:t>
            </a:r>
            <a:r>
              <a:rPr lang="en-US" dirty="0" err="1"/>
              <a:t>tiktok</a:t>
            </a:r>
            <a:r>
              <a:rPr lang="en-US" dirty="0"/>
              <a:t>, twitter, Instagram) – social media / information board member </a:t>
            </a:r>
          </a:p>
          <a:p>
            <a:pPr lvl="1"/>
            <a:r>
              <a:rPr lang="en-US" dirty="0"/>
              <a:t>START NOW!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0655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Strategies for expanding your league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273854"/>
            <a:ext cx="10394707" cy="853723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Example </a:t>
            </a:r>
            <a:r>
              <a:rPr lang="en-US" dirty="0">
                <a:hlinkClick r:id="rId2"/>
              </a:rPr>
              <a:t>https://www.univstats.com/k-12/washington/spokane-public-schools/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9C88B4-CEF9-F40C-D067-9B78CD1764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6185" y="2812896"/>
            <a:ext cx="4208070" cy="2889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17D8298-062A-4E34-52B1-2E623DFD542E}"/>
              </a:ext>
            </a:extLst>
          </p:cNvPr>
          <p:cNvSpPr txBox="1"/>
          <p:nvPr/>
        </p:nvSpPr>
        <p:spPr>
          <a:xfrm>
            <a:off x="1020278" y="2974206"/>
            <a:ext cx="450462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Spokane County 539,000</a:t>
            </a:r>
          </a:p>
          <a:p>
            <a:r>
              <a:rPr lang="en-US" dirty="0"/>
              <a:t>Lincoln                          11, 000</a:t>
            </a:r>
          </a:p>
          <a:p>
            <a:r>
              <a:rPr lang="en-US" dirty="0"/>
              <a:t>Ferry                                  7,200</a:t>
            </a:r>
          </a:p>
          <a:p>
            <a:r>
              <a:rPr lang="en-US" dirty="0"/>
              <a:t>Grant                           100,000</a:t>
            </a:r>
          </a:p>
          <a:p>
            <a:r>
              <a:rPr lang="en-US" dirty="0"/>
              <a:t>Pend Oreille              13,800</a:t>
            </a:r>
          </a:p>
          <a:p>
            <a:r>
              <a:rPr lang="en-US" dirty="0"/>
              <a:t>Stevens                       46,445</a:t>
            </a:r>
          </a:p>
          <a:p>
            <a:r>
              <a:rPr lang="en-US" dirty="0" err="1"/>
              <a:t>Okanagon</a:t>
            </a:r>
            <a:r>
              <a:rPr lang="en-US" dirty="0"/>
              <a:t>                   41,000</a:t>
            </a:r>
          </a:p>
          <a:p>
            <a:endParaRPr lang="en-US" dirty="0"/>
          </a:p>
          <a:p>
            <a:r>
              <a:rPr lang="en-US" dirty="0"/>
              <a:t>Or about 758,700 population !!!</a:t>
            </a:r>
          </a:p>
        </p:txBody>
      </p:sp>
    </p:spTree>
    <p:extLst>
      <p:ext uri="{BB962C8B-B14F-4D97-AF65-F5344CB8AC3E}">
        <p14:creationId xmlns:p14="http://schemas.microsoft.com/office/powerpoint/2010/main" val="7124770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9C58F-1E8A-A4CD-5874-3C5B4DDAE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Tips and Tricks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9999E61-7C8F-F157-C419-EF61EAF04530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450821" y="2107932"/>
            <a:ext cx="6317794" cy="296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1996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Combined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1837765"/>
            <a:ext cx="10394707" cy="3709595"/>
          </a:xfrm>
        </p:spPr>
        <p:txBody>
          <a:bodyPr>
            <a:normAutofit/>
          </a:bodyPr>
          <a:lstStyle/>
          <a:p>
            <a:r>
              <a:rPr lang="en-US" sz="2800" dirty="0"/>
              <a:t>What is a “combined” team?</a:t>
            </a:r>
          </a:p>
          <a:p>
            <a:r>
              <a:rPr lang="en-US" dirty="0"/>
              <a:t>When to register/charter</a:t>
            </a:r>
          </a:p>
          <a:p>
            <a:r>
              <a:rPr lang="en-US" dirty="0"/>
              <a:t>Waivers and approvals</a:t>
            </a:r>
          </a:p>
          <a:p>
            <a:r>
              <a:rPr lang="en-US" dirty="0"/>
              <a:t>District Play – good idea!</a:t>
            </a:r>
          </a:p>
          <a:p>
            <a:r>
              <a:rPr lang="en-US" dirty="0"/>
              <a:t>Can you combine teams early and play regular season?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32404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District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2081350"/>
            <a:ext cx="10394707" cy="3466010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When to charter a district team</a:t>
            </a:r>
          </a:p>
          <a:p>
            <a:r>
              <a:rPr lang="en-US" sz="2800" dirty="0"/>
              <a:t>Can they travel?</a:t>
            </a:r>
          </a:p>
          <a:p>
            <a:r>
              <a:rPr lang="en-US" sz="2800" dirty="0"/>
              <a:t>Tournament play?</a:t>
            </a:r>
          </a:p>
          <a:p>
            <a:r>
              <a:rPr lang="en-US" sz="2800" dirty="0"/>
              <a:t>All Star Play?</a:t>
            </a:r>
          </a:p>
          <a:p>
            <a:r>
              <a:rPr lang="en-US" sz="2800" dirty="0"/>
              <a:t>Rules?</a:t>
            </a:r>
          </a:p>
          <a:p>
            <a:pPr lvl="1"/>
            <a:r>
              <a:rPr lang="en-US" dirty="0"/>
              <a:t>My Rule – have to donate an ADA!</a:t>
            </a:r>
          </a:p>
          <a:p>
            <a:r>
              <a:rPr lang="en-US" sz="2600" dirty="0"/>
              <a:t>What divisions?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9934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Waivers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502921" y="1713297"/>
            <a:ext cx="10394707" cy="3834063"/>
          </a:xfrm>
        </p:spPr>
        <p:txBody>
          <a:bodyPr>
            <a:normAutofit/>
          </a:bodyPr>
          <a:lstStyle/>
          <a:p>
            <a:r>
              <a:rPr lang="en-US" sz="2800" dirty="0"/>
              <a:t>What are “waivers”?</a:t>
            </a:r>
          </a:p>
          <a:p>
            <a:r>
              <a:rPr lang="en-US" sz="2800" dirty="0"/>
              <a:t>Don’t bring me a waiver “late”</a:t>
            </a:r>
          </a:p>
          <a:p>
            <a:r>
              <a:rPr lang="en-US" sz="2800" dirty="0"/>
              <a:t>Don’t bring me a Waiver “malformed”</a:t>
            </a:r>
          </a:p>
          <a:p>
            <a:r>
              <a:rPr lang="en-US" sz="2800" dirty="0"/>
              <a:t>Don’t try to sneak in a kid</a:t>
            </a:r>
          </a:p>
          <a:p>
            <a:r>
              <a:rPr lang="en-US" sz="2800" dirty="0"/>
              <a:t>District due before June 1</a:t>
            </a:r>
            <a:endParaRPr lang="en-US" dirty="0"/>
          </a:p>
          <a:p>
            <a:pPr lvl="1"/>
            <a:r>
              <a:rPr lang="en-US" sz="1800" dirty="0">
                <a:hlinkClick r:id="rId2"/>
              </a:rPr>
              <a:t>https://www.littleleague.org/university/articles/types-of-waivers/</a:t>
            </a:r>
            <a:r>
              <a:rPr lang="en-US" sz="1800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3391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A36B8-49AA-FEC8-3C97-3E0A6ED80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Playing other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65E36-C530-643F-D066-17A8FE533F13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Needs to be approved</a:t>
            </a:r>
          </a:p>
          <a:p>
            <a:r>
              <a:rPr lang="en-US" dirty="0"/>
              <a:t>Must have insurance waiver/rider and must be mutual</a:t>
            </a:r>
          </a:p>
          <a:p>
            <a:r>
              <a:rPr lang="en-US" dirty="0"/>
              <a:t>Must be in your same Division/League age</a:t>
            </a:r>
          </a:p>
          <a:p>
            <a:r>
              <a:rPr lang="en-US" dirty="0"/>
              <a:t>Should not cost the parents extra</a:t>
            </a:r>
          </a:p>
          <a:p>
            <a:r>
              <a:rPr lang="en-US" dirty="0"/>
              <a:t>Tournaments can be played</a:t>
            </a:r>
          </a:p>
        </p:txBody>
      </p:sp>
    </p:spTree>
    <p:extLst>
      <p:ext uri="{BB962C8B-B14F-4D97-AF65-F5344CB8AC3E}">
        <p14:creationId xmlns:p14="http://schemas.microsoft.com/office/powerpoint/2010/main" val="35229705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876BF-96AF-BE40-FBFB-29EFD5533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Safety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7FAFCFB-785F-5E1B-0E01-2847587AE747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850105" y="325807"/>
            <a:ext cx="6741377" cy="5049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4397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5D203-F430-4F76-8843-957130106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ASAP – Safety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758F8-F191-40D0-83F6-CD3B930069C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Have to submit it every year</a:t>
            </a:r>
          </a:p>
          <a:p>
            <a:r>
              <a:rPr lang="en-US" dirty="0"/>
              <a:t>If we get it all in before April 1, the DISTRICT gets a credit to their account of $600!</a:t>
            </a:r>
          </a:p>
          <a:p>
            <a:r>
              <a:rPr lang="en-US" dirty="0"/>
              <a:t>Should be reviewed with all managers, concessions workers, and board members</a:t>
            </a:r>
          </a:p>
          <a:p>
            <a:r>
              <a:rPr lang="en-US" dirty="0"/>
              <a:t>DA has Templates</a:t>
            </a:r>
          </a:p>
          <a:p>
            <a:r>
              <a:rPr lang="en-US" dirty="0"/>
              <a:t>We met our goals last year!!</a:t>
            </a:r>
          </a:p>
          <a:p>
            <a:r>
              <a:rPr lang="en-US" dirty="0"/>
              <a:t>Get it done by March 15!</a:t>
            </a:r>
          </a:p>
          <a:p>
            <a:r>
              <a:rPr lang="en-US" dirty="0"/>
              <a:t>Concussion Protocol</a:t>
            </a:r>
          </a:p>
        </p:txBody>
      </p:sp>
    </p:spTree>
    <p:extLst>
      <p:ext uri="{BB962C8B-B14F-4D97-AF65-F5344CB8AC3E}">
        <p14:creationId xmlns:p14="http://schemas.microsoft.com/office/powerpoint/2010/main" val="38212486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7D5A5-58E4-8DF1-0A63-A64181C26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extra Bonus material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CEF1F85-4009-C8AB-EA2B-70673B8825D8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3946358" y="1782596"/>
            <a:ext cx="3008479" cy="300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3233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Coaching Clinics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sz="2800" dirty="0"/>
              <a:t>Do we want coaching clinics?</a:t>
            </a:r>
          </a:p>
          <a:p>
            <a:pPr lvl="1"/>
            <a:r>
              <a:rPr lang="en-US" sz="2600" dirty="0"/>
              <a:t>When?</a:t>
            </a:r>
          </a:p>
          <a:p>
            <a:pPr lvl="1"/>
            <a:r>
              <a:rPr lang="en-US" sz="2600" dirty="0"/>
              <a:t>Where?</a:t>
            </a:r>
          </a:p>
          <a:p>
            <a:pPr lvl="1"/>
            <a:r>
              <a:rPr lang="en-US" sz="2600" dirty="0"/>
              <a:t>What Divisions</a:t>
            </a:r>
          </a:p>
          <a:p>
            <a:r>
              <a:rPr lang="en-US" sz="2800" dirty="0"/>
              <a:t>3</a:t>
            </a:r>
            <a:r>
              <a:rPr lang="en-US" sz="2800" baseline="30000" dirty="0"/>
              <a:t>rd</a:t>
            </a:r>
            <a:r>
              <a:rPr lang="en-US" sz="2800" dirty="0"/>
              <a:t> Party Clinics – Mariners, Former MLB Clinics</a:t>
            </a:r>
          </a:p>
          <a:p>
            <a:r>
              <a:rPr lang="en-US" sz="2800" dirty="0"/>
              <a:t>PCA certifications – Positive Coaching alliance - </a:t>
            </a:r>
            <a:r>
              <a:rPr lang="en-US" sz="1500" dirty="0">
                <a:hlinkClick r:id="rId2"/>
              </a:rPr>
              <a:t>https://www.littleleague.org/partnerships/pca/</a:t>
            </a:r>
            <a:r>
              <a:rPr lang="en-US" sz="1500" dirty="0"/>
              <a:t> </a:t>
            </a:r>
          </a:p>
          <a:p>
            <a:r>
              <a:rPr lang="en-US" sz="2400" dirty="0"/>
              <a:t>Diamond </a:t>
            </a:r>
            <a:r>
              <a:rPr lang="en-US" sz="2400" dirty="0" err="1"/>
              <a:t>LeaDer</a:t>
            </a:r>
            <a:r>
              <a:rPr lang="en-US" sz="2400" dirty="0"/>
              <a:t> Training </a:t>
            </a:r>
            <a:r>
              <a:rPr lang="en-US" sz="2400" dirty="0">
                <a:hlinkClick r:id="rId3"/>
              </a:rPr>
              <a:t>https://www.littleleague.org/news/little-league-announces-its-diamond-leader-training-program-a-free-coaching-education-tool-focused-on-social-and-emotional-learning/</a:t>
            </a:r>
            <a:r>
              <a:rPr lang="en-US" sz="2400" dirty="0"/>
              <a:t> </a:t>
            </a:r>
            <a:endParaRPr lang="en-US" sz="2600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6268949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Umpire Clinics – Mark Dixon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/>
              <a:t>Who wants Umpire clinics?</a:t>
            </a:r>
          </a:p>
          <a:p>
            <a:pPr lvl="1"/>
            <a:r>
              <a:rPr lang="en-US" sz="2600" dirty="0"/>
              <a:t>When?</a:t>
            </a:r>
          </a:p>
          <a:p>
            <a:pPr lvl="1"/>
            <a:r>
              <a:rPr lang="en-US" sz="2600" dirty="0"/>
              <a:t>Where?</a:t>
            </a:r>
          </a:p>
          <a:p>
            <a:r>
              <a:rPr lang="en-US" sz="2800" dirty="0"/>
              <a:t>State Clinics – State UIC – Mar 1,  2025</a:t>
            </a:r>
          </a:p>
          <a:p>
            <a:r>
              <a:rPr lang="en-US" sz="2800" dirty="0"/>
              <a:t>Regional – Western Region Clinics</a:t>
            </a:r>
          </a:p>
          <a:p>
            <a:r>
              <a:rPr lang="en-US" sz="2800" dirty="0"/>
              <a:t>High School Student – project requirements</a:t>
            </a:r>
            <a:endParaRPr lang="en-US" sz="1500" dirty="0"/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2948429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Scorekeeper Clinics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Do we want Scorekeeper clinics?</a:t>
            </a:r>
          </a:p>
          <a:p>
            <a:pPr lvl="1"/>
            <a:r>
              <a:rPr lang="en-US" sz="2600" dirty="0"/>
              <a:t>When?</a:t>
            </a:r>
          </a:p>
          <a:p>
            <a:pPr lvl="1"/>
            <a:r>
              <a:rPr lang="en-US" sz="2600" dirty="0"/>
              <a:t>Where?</a:t>
            </a:r>
          </a:p>
          <a:p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5309081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373112"/>
            <a:ext cx="10394707" cy="3311189"/>
          </a:xfrm>
        </p:spPr>
        <p:txBody>
          <a:bodyPr>
            <a:normAutofit/>
          </a:bodyPr>
          <a:lstStyle/>
          <a:p>
            <a:r>
              <a:rPr lang="en-US" sz="2800" dirty="0"/>
              <a:t>Discussion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28051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Finally ….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Remember – Little League is successful because of good boards, good volunteers, energy, and a focus on the player and their families. Make it a community, make is special, make it fun, and teach the kids how to be better people, not just better players.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17722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TC104033927[[fn=Main Event]]</Template>
  <TotalTime>4314</TotalTime>
  <Words>2098</Words>
  <Application>Microsoft Office PowerPoint</Application>
  <PresentationFormat>Widescreen</PresentationFormat>
  <Paragraphs>314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3" baseType="lpstr">
      <vt:lpstr>Abadi Extra Light</vt:lpstr>
      <vt:lpstr>Arial</vt:lpstr>
      <vt:lpstr>Calibri</vt:lpstr>
      <vt:lpstr>Helvetica Neue</vt:lpstr>
      <vt:lpstr>Impact</vt:lpstr>
      <vt:lpstr>Main Event</vt:lpstr>
      <vt:lpstr>District 13 Annual Meeting and Orientation 2024  </vt:lpstr>
      <vt:lpstr>This years Theme:</vt:lpstr>
      <vt:lpstr>Sections to cover</vt:lpstr>
      <vt:lpstr>Sections to cover</vt:lpstr>
      <vt:lpstr>PowerPoint Presentation</vt:lpstr>
      <vt:lpstr>Accomplishments/Setbacks</vt:lpstr>
      <vt:lpstr>PowerPoint Presentation</vt:lpstr>
      <vt:lpstr>Accomplishments/Setbacks</vt:lpstr>
      <vt:lpstr>District Goals</vt:lpstr>
      <vt:lpstr>District Goals</vt:lpstr>
      <vt:lpstr>DA FINANCE Report</vt:lpstr>
      <vt:lpstr>Your ADA REport</vt:lpstr>
      <vt:lpstr>Need ADAs</vt:lpstr>
      <vt:lpstr>President’s Reports</vt:lpstr>
      <vt:lpstr>New Rules for 2025</vt:lpstr>
      <vt:lpstr>PowerPoint Presentation</vt:lpstr>
      <vt:lpstr>Changes in Little League</vt:lpstr>
      <vt:lpstr>CENTRAL REGISTRATION</vt:lpstr>
      <vt:lpstr>Sports Connect – now Required</vt:lpstr>
      <vt:lpstr>JDP, Rules, Regs, Liability</vt:lpstr>
      <vt:lpstr>PowerPoint Presentation</vt:lpstr>
      <vt:lpstr>League Development (Regulation II )</vt:lpstr>
      <vt:lpstr>Changing Boundaries</vt:lpstr>
      <vt:lpstr>League Development (regulation II )</vt:lpstr>
      <vt:lpstr>Playing the Season</vt:lpstr>
      <vt:lpstr>What we can do this year for regular season play</vt:lpstr>
      <vt:lpstr>Getting Ready For All Stars</vt:lpstr>
      <vt:lpstr>All Star Team Selection</vt:lpstr>
      <vt:lpstr>District Tournament </vt:lpstr>
      <vt:lpstr>State Tournament - DISTRICT 13!</vt:lpstr>
      <vt:lpstr>WhaT we are NOT going to do for State this year!!!</vt:lpstr>
      <vt:lpstr>Alcohol, Tobacco, firearms</vt:lpstr>
      <vt:lpstr>PowerPoint Presentation</vt:lpstr>
      <vt:lpstr>What can we do better for District Tournament play</vt:lpstr>
      <vt:lpstr>What can we do better for District Tournament play – Be creative!</vt:lpstr>
      <vt:lpstr>PowerPoint Presentation</vt:lpstr>
      <vt:lpstr>How to get MORE and better VOLUNTEERS  START NOW!!!</vt:lpstr>
      <vt:lpstr>Start Now – Set expectations</vt:lpstr>
      <vt:lpstr>Better Board Performance</vt:lpstr>
      <vt:lpstr>Build a better board</vt:lpstr>
      <vt:lpstr>League Expansion?</vt:lpstr>
      <vt:lpstr>Why Do League Expansion?</vt:lpstr>
      <vt:lpstr>Strategies for expanding your league</vt:lpstr>
      <vt:lpstr>Strategies for expanding your league</vt:lpstr>
      <vt:lpstr>Tips and Tricks</vt:lpstr>
      <vt:lpstr>Combined Teams</vt:lpstr>
      <vt:lpstr>District Teams</vt:lpstr>
      <vt:lpstr>Waivers</vt:lpstr>
      <vt:lpstr>Playing other programs</vt:lpstr>
      <vt:lpstr>Safety</vt:lpstr>
      <vt:lpstr>ASAP – Safety Plan</vt:lpstr>
      <vt:lpstr>Some extra Bonus material</vt:lpstr>
      <vt:lpstr>Coaching Clinics</vt:lpstr>
      <vt:lpstr>Umpire Clinics – Mark Dixon</vt:lpstr>
      <vt:lpstr>Scorekeeper Clinics</vt:lpstr>
      <vt:lpstr>Discussion</vt:lpstr>
      <vt:lpstr>And Finally ….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ACLL ManagerS Safety and Orientation Meeting 2014</dc:title>
  <dc:creator>Jarel</dc:creator>
  <cp:lastModifiedBy>JP</cp:lastModifiedBy>
  <cp:revision>42</cp:revision>
  <cp:lastPrinted>2021-10-19T17:08:15Z</cp:lastPrinted>
  <dcterms:created xsi:type="dcterms:W3CDTF">2014-03-18T00:20:08Z</dcterms:created>
  <dcterms:modified xsi:type="dcterms:W3CDTF">2024-10-27T13:15:08Z</dcterms:modified>
</cp:coreProperties>
</file>