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69" r:id="rId4"/>
    <p:sldId id="257" r:id="rId5"/>
    <p:sldId id="286" r:id="rId6"/>
    <p:sldId id="266" r:id="rId7"/>
    <p:sldId id="293" r:id="rId8"/>
    <p:sldId id="291" r:id="rId9"/>
    <p:sldId id="292" r:id="rId10"/>
    <p:sldId id="258" r:id="rId11"/>
    <p:sldId id="270" r:id="rId12"/>
    <p:sldId id="271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73" r:id="rId21"/>
    <p:sldId id="280" r:id="rId22"/>
    <p:sldId id="281" r:id="rId23"/>
    <p:sldId id="282" r:id="rId24"/>
    <p:sldId id="283" r:id="rId25"/>
    <p:sldId id="284" r:id="rId26"/>
    <p:sldId id="285" r:id="rId27"/>
    <p:sldId id="294" r:id="rId28"/>
    <p:sldId id="259" r:id="rId29"/>
    <p:sldId id="287" r:id="rId30"/>
    <p:sldId id="288" r:id="rId31"/>
    <p:sldId id="289" r:id="rId32"/>
    <p:sldId id="290" r:id="rId33"/>
    <p:sldId id="267" r:id="rId34"/>
    <p:sldId id="262" r:id="rId3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nces.ed.gov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tleleague.org/playing-rules/position-policy-statements/crowdfunding-or-other-online-fundraising/" TargetMode="External"/><Relationship Id="rId2" Type="http://schemas.openxmlformats.org/officeDocument/2006/relationships/hyperlink" Target="https://rco.w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ittleleague.org/grant-resources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506877" y="965488"/>
            <a:ext cx="9755187" cy="1775039"/>
          </a:xfrm>
        </p:spPr>
        <p:txBody>
          <a:bodyPr>
            <a:noAutofit/>
          </a:bodyPr>
          <a:lstStyle/>
          <a:p>
            <a:r>
              <a:rPr lang="en-US" sz="5400" dirty="0"/>
              <a:t>District 13 Annual Meeting and Orientation Meeting 2021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Making Your League Better!</a:t>
            </a:r>
          </a:p>
        </p:txBody>
      </p:sp>
    </p:spTree>
    <p:extLst>
      <p:ext uri="{BB962C8B-B14F-4D97-AF65-F5344CB8AC3E}">
        <p14:creationId xmlns:p14="http://schemas.microsoft.com/office/powerpoint/2010/main" val="311739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Sections to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7754" y="1645385"/>
            <a:ext cx="10394707" cy="331118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General Introductions</a:t>
            </a:r>
          </a:p>
          <a:p>
            <a:r>
              <a:rPr lang="en-US" dirty="0"/>
              <a:t>State UIC – Dennis Williams</a:t>
            </a:r>
          </a:p>
          <a:p>
            <a:r>
              <a:rPr lang="en-US" dirty="0"/>
              <a:t>League Development – Brennan Moore Touchet Valley Little League</a:t>
            </a:r>
          </a:p>
          <a:p>
            <a:r>
              <a:rPr lang="en-US" dirty="0"/>
              <a:t>Combined Teams/District Teams</a:t>
            </a:r>
          </a:p>
          <a:p>
            <a:r>
              <a:rPr lang="en-US" dirty="0"/>
              <a:t>Marketing/Promoting Your League</a:t>
            </a:r>
          </a:p>
          <a:p>
            <a:r>
              <a:rPr lang="en-US" dirty="0"/>
              <a:t>Safety (ASAP)</a:t>
            </a:r>
          </a:p>
          <a:p>
            <a:r>
              <a:rPr lang="en-US" dirty="0"/>
              <a:t>Training For Board Positions, Managers, Coaches, Concessions, </a:t>
            </a:r>
          </a:p>
          <a:p>
            <a:r>
              <a:rPr lang="en-US" dirty="0"/>
              <a:t>District Goals</a:t>
            </a:r>
          </a:p>
        </p:txBody>
      </p:sp>
    </p:spTree>
    <p:extLst>
      <p:ext uri="{BB962C8B-B14F-4D97-AF65-F5344CB8AC3E}">
        <p14:creationId xmlns:p14="http://schemas.microsoft.com/office/powerpoint/2010/main" val="762585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A2D7-A907-4D0D-9558-4D11A4C21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A43E0-FCDF-4F85-AF3C-E9E52176C45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Dennis Williams State UIC</a:t>
            </a:r>
          </a:p>
          <a:p>
            <a:r>
              <a:rPr lang="en-US" dirty="0"/>
              <a:t>Brennan Moore President of Touchet Valley LL</a:t>
            </a:r>
          </a:p>
          <a:p>
            <a:r>
              <a:rPr lang="en-US" dirty="0"/>
              <a:t>Stacy </a:t>
            </a:r>
            <a:r>
              <a:rPr lang="en-US" dirty="0" err="1"/>
              <a:t>AshCroft</a:t>
            </a:r>
            <a:r>
              <a:rPr lang="en-US" dirty="0"/>
              <a:t> ADA</a:t>
            </a:r>
          </a:p>
          <a:p>
            <a:r>
              <a:rPr lang="en-US" dirty="0"/>
              <a:t>You All</a:t>
            </a:r>
          </a:p>
        </p:txBody>
      </p:sp>
    </p:spTree>
    <p:extLst>
      <p:ext uri="{BB962C8B-B14F-4D97-AF65-F5344CB8AC3E}">
        <p14:creationId xmlns:p14="http://schemas.microsoft.com/office/powerpoint/2010/main" val="1822973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UIC – Dennis Williams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72290" y="1976310"/>
            <a:ext cx="10394707" cy="3311189"/>
          </a:xfrm>
        </p:spPr>
        <p:txBody>
          <a:bodyPr>
            <a:noAutofit/>
          </a:bodyPr>
          <a:lstStyle/>
          <a:p>
            <a:pPr marL="0" marR="0"/>
            <a:r>
              <a:rPr lang="en-US" sz="1800" dirty="0">
                <a:solidFill>
                  <a:srgbClr val="26282A"/>
                </a:solidFill>
                <a:effectLst/>
                <a:latin typeface="Helvetica Neue"/>
                <a:ea typeface="Calibri" panose="020F050202020403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>
                <a:solidFill>
                  <a:srgbClr val="26282A"/>
                </a:solidFill>
                <a:effectLst/>
                <a:latin typeface="Helvetica Neue"/>
                <a:ea typeface="Times New Roman" panose="02020603050405020304" pitchFamily="18" charset="0"/>
              </a:rPr>
              <a:t>the role of the State Umpire group/association 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>
                <a:solidFill>
                  <a:srgbClr val="26282A"/>
                </a:solidFill>
                <a:effectLst/>
                <a:latin typeface="Helvetica Neue"/>
                <a:ea typeface="Times New Roman" panose="02020603050405020304" pitchFamily="18" charset="0"/>
              </a:rPr>
              <a:t>how to get umpires better trained</a:t>
            </a:r>
            <a:endParaRPr lang="en-US" sz="1600" dirty="0">
              <a:solidFill>
                <a:srgbClr val="26282A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>
                <a:solidFill>
                  <a:srgbClr val="26282A"/>
                </a:solidFill>
                <a:effectLst/>
                <a:latin typeface="Helvetica Neue"/>
                <a:ea typeface="Times New Roman" panose="02020603050405020304" pitchFamily="18" charset="0"/>
              </a:rPr>
              <a:t>How to motivate local umpires to be more involved in Districts etc. 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>
                <a:solidFill>
                  <a:srgbClr val="26282A"/>
                </a:solidFill>
                <a:effectLst/>
                <a:latin typeface="Helvetica Neue"/>
                <a:ea typeface="Times New Roman" panose="02020603050405020304" pitchFamily="18" charset="0"/>
              </a:rPr>
              <a:t>How to recruit better/more/other umpires (where to find them?)</a:t>
            </a:r>
            <a:endParaRPr lang="en-US" sz="1600" dirty="0">
              <a:solidFill>
                <a:srgbClr val="26282A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>
                <a:solidFill>
                  <a:srgbClr val="26282A"/>
                </a:solidFill>
                <a:effectLst/>
                <a:latin typeface="Helvetica Neue"/>
                <a:ea typeface="Times New Roman" panose="02020603050405020304" pitchFamily="18" charset="0"/>
              </a:rPr>
              <a:t>What umpiring Little League does for the umpire – of what benefit is it to the umpire?</a:t>
            </a:r>
            <a:endParaRPr lang="en-US" sz="1600" dirty="0">
              <a:solidFill>
                <a:srgbClr val="26282A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>
                <a:solidFill>
                  <a:srgbClr val="26282A"/>
                </a:solidFill>
                <a:effectLst/>
                <a:latin typeface="Helvetica Neue"/>
                <a:ea typeface="Times New Roman" panose="02020603050405020304" pitchFamily="18" charset="0"/>
              </a:rPr>
              <a:t>How to retain umpires year in and year out</a:t>
            </a:r>
            <a:endParaRPr lang="en-US" sz="1600" dirty="0">
              <a:solidFill>
                <a:srgbClr val="26282A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dirty="0">
                <a:solidFill>
                  <a:srgbClr val="26282A"/>
                </a:solidFill>
                <a:effectLst/>
                <a:latin typeface="Helvetica Neue"/>
                <a:ea typeface="Times New Roman" panose="02020603050405020304" pitchFamily="18" charset="0"/>
              </a:rPr>
              <a:t>Other Ideas</a:t>
            </a:r>
            <a:endParaRPr lang="en-US" sz="1600" dirty="0">
              <a:solidFill>
                <a:srgbClr val="26282A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98374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4FBF-BDFA-4D67-888F-AB67941B6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Paying Umpires?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045A4-BF65-47B2-8806-DA0899D537A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Generally a bad idea – for lots of reasons</a:t>
            </a:r>
          </a:p>
          <a:p>
            <a:r>
              <a:rPr lang="en-US" dirty="0"/>
              <a:t>However it is possible</a:t>
            </a:r>
          </a:p>
          <a:p>
            <a:pPr lvl="1"/>
            <a:r>
              <a:rPr lang="en-US" dirty="0"/>
              <a:t>Proper insurance (little league does not provide)</a:t>
            </a:r>
          </a:p>
          <a:p>
            <a:pPr lvl="1"/>
            <a:r>
              <a:rPr lang="en-US" dirty="0"/>
              <a:t>State mandated coverages</a:t>
            </a:r>
          </a:p>
          <a:p>
            <a:pPr lvl="1"/>
            <a:r>
              <a:rPr lang="en-US" dirty="0"/>
              <a:t>Withholdings or 1099 – must be contract based if 1099</a:t>
            </a:r>
          </a:p>
          <a:p>
            <a:pPr lvl="1"/>
            <a:r>
              <a:rPr lang="en-US" dirty="0"/>
              <a:t>Liability questions</a:t>
            </a:r>
          </a:p>
          <a:p>
            <a:pPr lvl="1"/>
            <a:r>
              <a:rPr lang="en-US" dirty="0"/>
              <a:t>Workman’s Comp</a:t>
            </a:r>
          </a:p>
          <a:p>
            <a:r>
              <a:rPr lang="en-US" dirty="0"/>
              <a:t>Board loses protections if done improperly</a:t>
            </a:r>
          </a:p>
        </p:txBody>
      </p:sp>
    </p:spTree>
    <p:extLst>
      <p:ext uri="{BB962C8B-B14F-4D97-AF65-F5344CB8AC3E}">
        <p14:creationId xmlns:p14="http://schemas.microsoft.com/office/powerpoint/2010/main" val="3033002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Umpire Training Day?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517074"/>
            <a:ext cx="10394707" cy="38575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3200" dirty="0"/>
              <a:t>Do we want to have an Umpire Training day? </a:t>
            </a:r>
          </a:p>
          <a:p>
            <a:r>
              <a:rPr lang="en-US" sz="3200" dirty="0"/>
              <a:t>(Feb/March 2022)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03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F82C-E804-47AD-B30D-46977BE8B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ADAs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CB5D1-4C44-42BA-8A65-EC865D34F30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Several Needed</a:t>
            </a:r>
          </a:p>
          <a:p>
            <a:r>
              <a:rPr lang="en-US" dirty="0"/>
              <a:t>UIC – District (must be 18y.o. or older) </a:t>
            </a:r>
          </a:p>
          <a:p>
            <a:r>
              <a:rPr lang="en-US" dirty="0"/>
              <a:t>Safety</a:t>
            </a:r>
          </a:p>
          <a:p>
            <a:r>
              <a:rPr lang="en-US" dirty="0"/>
              <a:t>Information</a:t>
            </a:r>
          </a:p>
          <a:p>
            <a:r>
              <a:rPr lang="en-US" dirty="0"/>
              <a:t>Pre-Congress, Congress, State Meetings, Regional meetings, Williamsport </a:t>
            </a:r>
          </a:p>
        </p:txBody>
      </p:sp>
    </p:spTree>
    <p:extLst>
      <p:ext uri="{BB962C8B-B14F-4D97-AF65-F5344CB8AC3E}">
        <p14:creationId xmlns:p14="http://schemas.microsoft.com/office/powerpoint/2010/main" val="1011071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F0D3-9258-499E-B434-35A60466B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856" y="0"/>
            <a:ext cx="10396882" cy="1151965"/>
          </a:xfrm>
        </p:spPr>
        <p:txBody>
          <a:bodyPr/>
          <a:lstStyle/>
          <a:p>
            <a:r>
              <a:rPr lang="en-US" dirty="0"/>
              <a:t>Where we cover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089808-2628-4837-A3E8-8F32A10419B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31817" y="1027612"/>
            <a:ext cx="9204960" cy="482454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DB4981-1670-49E4-B8F9-234444B19245}"/>
              </a:ext>
            </a:extLst>
          </p:cNvPr>
          <p:cNvSpPr txBox="1"/>
          <p:nvPr/>
        </p:nvSpPr>
        <p:spPr>
          <a:xfrm>
            <a:off x="1611086" y="2804160"/>
            <a:ext cx="3030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573,000 in Spokane, not counting all bedroom communities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0E5FD1-CEC5-4C83-8106-DF6C08A633C7}"/>
              </a:ext>
            </a:extLst>
          </p:cNvPr>
          <p:cNvSpPr txBox="1"/>
          <p:nvPr/>
        </p:nvSpPr>
        <p:spPr>
          <a:xfrm>
            <a:off x="1680754" y="4145280"/>
            <a:ext cx="1959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About 30,000 students in Spokane Alone</a:t>
            </a:r>
          </a:p>
        </p:txBody>
      </p:sp>
    </p:spTree>
    <p:extLst>
      <p:ext uri="{BB962C8B-B14F-4D97-AF65-F5344CB8AC3E}">
        <p14:creationId xmlns:p14="http://schemas.microsoft.com/office/powerpoint/2010/main" val="743792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50BD1-266B-4AEE-A13B-BA91B0F09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Player 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ED51-9148-4C80-8162-578A4461511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Spokane  &gt; 30,000</a:t>
            </a:r>
          </a:p>
          <a:p>
            <a:r>
              <a:rPr lang="en-US" dirty="0"/>
              <a:t>Spokane Valley ~3000</a:t>
            </a:r>
          </a:p>
          <a:p>
            <a:r>
              <a:rPr lang="en-US" dirty="0"/>
              <a:t>Cheney  ~5000</a:t>
            </a:r>
          </a:p>
          <a:p>
            <a:r>
              <a:rPr lang="en-US" dirty="0"/>
              <a:t>Deer Park ~3000</a:t>
            </a:r>
          </a:p>
          <a:p>
            <a:r>
              <a:rPr lang="en-US" dirty="0"/>
              <a:t>Liberty lake ~1300</a:t>
            </a:r>
          </a:p>
          <a:p>
            <a:r>
              <a:rPr lang="en-US" dirty="0"/>
              <a:t>Newport ~1200 (plus others) </a:t>
            </a:r>
          </a:p>
          <a:p>
            <a:r>
              <a:rPr lang="en-US" dirty="0"/>
              <a:t>Davenport – MAP IS MISSING!</a:t>
            </a:r>
          </a:p>
          <a:p>
            <a:r>
              <a:rPr lang="en-US" dirty="0"/>
              <a:t>Not counting PRIVATE SCHOOLS (~6000 students in all 28 private schools in the area)</a:t>
            </a:r>
          </a:p>
          <a:p>
            <a:pPr lvl="2"/>
            <a:r>
              <a:rPr lang="en-US" dirty="0">
                <a:latin typeface="Abadi Extra Light" panose="020B0204020104020204" pitchFamily="34" charset="0"/>
              </a:rPr>
              <a:t>Statistics from </a:t>
            </a:r>
            <a:r>
              <a:rPr lang="en-US" dirty="0">
                <a:latin typeface="Abadi Extra Light" panose="020B0204020104020204" pitchFamily="34" charset="0"/>
                <a:hlinkClick r:id="rId2"/>
              </a:rPr>
              <a:t>https://nces.ed.gov</a:t>
            </a:r>
            <a:r>
              <a:rPr lang="en-US" dirty="0">
                <a:latin typeface="Abadi Extra Light" panose="020B02040201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6304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653332"/>
            <a:ext cx="10394707" cy="3311189"/>
          </a:xfrm>
        </p:spPr>
        <p:txBody>
          <a:bodyPr>
            <a:normAutofit/>
          </a:bodyPr>
          <a:lstStyle/>
          <a:p>
            <a:r>
              <a:rPr lang="en-US" sz="2800" dirty="0"/>
              <a:t>Brennen Moore Touchet Valley Little League – </a:t>
            </a:r>
            <a:r>
              <a:rPr lang="en-US" sz="1600" dirty="0">
                <a:latin typeface="Abadi Extra Light" panose="020B0204020104020204" pitchFamily="34" charset="0"/>
              </a:rPr>
              <a:t>First Question, would you travel to another district to help other leagues?</a:t>
            </a:r>
          </a:p>
          <a:p>
            <a:endParaRPr lang="en-US" sz="1600" dirty="0">
              <a:latin typeface="Abadi Extra Light" panose="020B0204020104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05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542902"/>
            <a:ext cx="10394707" cy="2912762"/>
          </a:xfrm>
        </p:spPr>
        <p:txBody>
          <a:bodyPr>
            <a:normAutofit/>
          </a:bodyPr>
          <a:lstStyle/>
          <a:p>
            <a:r>
              <a:rPr lang="en-US" sz="2800" dirty="0"/>
              <a:t>New T-Ball </a:t>
            </a:r>
            <a:r>
              <a:rPr lang="en-US" sz="2800" dirty="0" err="1"/>
              <a:t>InitiativE</a:t>
            </a:r>
            <a:endParaRPr lang="en-US" sz="2800" dirty="0"/>
          </a:p>
          <a:p>
            <a:r>
              <a:rPr lang="en-US" sz="2800" dirty="0"/>
              <a:t>Designed for Schools (targeted to Private Schools)</a:t>
            </a:r>
          </a:p>
          <a:p>
            <a:r>
              <a:rPr lang="en-US" sz="2800" dirty="0"/>
              <a:t>Only T-Ball at this time</a:t>
            </a:r>
          </a:p>
          <a:p>
            <a:r>
              <a:rPr lang="en-US" sz="2800" dirty="0"/>
              <a:t>How can this help the local League?</a:t>
            </a:r>
          </a:p>
          <a:p>
            <a:endParaRPr lang="en-US" sz="1600" dirty="0">
              <a:latin typeface="Abadi Extra Light" panose="020B0204020104020204" pitchFamily="34" charset="0"/>
            </a:endParaRPr>
          </a:p>
          <a:p>
            <a:endParaRPr lang="en-US" sz="1600" dirty="0">
              <a:latin typeface="Abadi Extra Light" panose="020B0204020104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66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542902"/>
            <a:ext cx="10394707" cy="1698172"/>
          </a:xfrm>
        </p:spPr>
        <p:txBody>
          <a:bodyPr>
            <a:normAutofit/>
          </a:bodyPr>
          <a:lstStyle/>
          <a:p>
            <a:r>
              <a:rPr lang="en-US" sz="2800" dirty="0"/>
              <a:t>League Development Resources</a:t>
            </a:r>
          </a:p>
          <a:p>
            <a:r>
              <a:rPr lang="en-US" sz="2800" dirty="0"/>
              <a:t>Just search “League Resources”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61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542901"/>
            <a:ext cx="10394707" cy="2830287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Towns that have inquired about starting Leagues</a:t>
            </a:r>
          </a:p>
          <a:p>
            <a:pPr lvl="1"/>
            <a:r>
              <a:rPr lang="en-US" dirty="0"/>
              <a:t>Omak</a:t>
            </a:r>
          </a:p>
          <a:p>
            <a:pPr lvl="1"/>
            <a:r>
              <a:rPr lang="en-US" dirty="0"/>
              <a:t>Colville</a:t>
            </a:r>
          </a:p>
          <a:p>
            <a:pPr lvl="1"/>
            <a:r>
              <a:rPr lang="en-US" dirty="0"/>
              <a:t>Republic</a:t>
            </a:r>
          </a:p>
          <a:p>
            <a:pPr lvl="1"/>
            <a:r>
              <a:rPr lang="en-US" dirty="0"/>
              <a:t>Chelan</a:t>
            </a:r>
          </a:p>
          <a:p>
            <a:pPr lvl="1"/>
            <a:r>
              <a:rPr lang="en-US" dirty="0"/>
              <a:t>Moses Lake</a:t>
            </a:r>
          </a:p>
          <a:p>
            <a:pPr lvl="1"/>
            <a:r>
              <a:rPr lang="en-US" dirty="0"/>
              <a:t>Mead</a:t>
            </a:r>
          </a:p>
          <a:p>
            <a:pPr lvl="1"/>
            <a:r>
              <a:rPr lang="en-US" dirty="0"/>
              <a:t>Redrawing League Boundary southern edge </a:t>
            </a:r>
            <a:r>
              <a:rPr lang="en-US"/>
              <a:t>of District 13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629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It’s about Communication!</a:t>
            </a:r>
          </a:p>
          <a:p>
            <a:pPr lvl="1"/>
            <a:r>
              <a:rPr lang="en-US" dirty="0"/>
              <a:t>Promotion</a:t>
            </a:r>
          </a:p>
          <a:p>
            <a:pPr lvl="1"/>
            <a:r>
              <a:rPr lang="en-US" dirty="0"/>
              <a:t>District Level Advertising</a:t>
            </a:r>
          </a:p>
          <a:p>
            <a:pPr lvl="1"/>
            <a:r>
              <a:rPr lang="en-US" dirty="0"/>
              <a:t>LL Resources (PSAs, Ads, League Finder, Inquiries)</a:t>
            </a:r>
          </a:p>
          <a:p>
            <a:pPr lvl="1"/>
            <a:r>
              <a:rPr lang="en-US" dirty="0"/>
              <a:t>Schools</a:t>
            </a:r>
          </a:p>
          <a:p>
            <a:pPr lvl="1"/>
            <a:r>
              <a:rPr lang="en-US" dirty="0" err="1"/>
              <a:t>ListServer</a:t>
            </a:r>
            <a:endParaRPr lang="en-US" dirty="0"/>
          </a:p>
          <a:p>
            <a:r>
              <a:rPr lang="en-US" dirty="0"/>
              <a:t>MEET THE TEAM NIGHT</a:t>
            </a:r>
          </a:p>
          <a:p>
            <a:pPr lvl="1"/>
            <a:r>
              <a:rPr lang="en-US" dirty="0"/>
              <a:t>Make it a surprise ( Don’t talk about the draft )</a:t>
            </a:r>
          </a:p>
          <a:p>
            <a:pPr lvl="1"/>
            <a:r>
              <a:rPr lang="en-US" dirty="0"/>
              <a:t>Equipment Swap</a:t>
            </a:r>
          </a:p>
          <a:p>
            <a:pPr lvl="1"/>
            <a:r>
              <a:rPr lang="en-US" dirty="0"/>
              <a:t>Give </a:t>
            </a:r>
            <a:r>
              <a:rPr lang="en-US" dirty="0" err="1"/>
              <a:t>Aways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121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/>
          </a:bodyPr>
          <a:lstStyle/>
          <a:p>
            <a:r>
              <a:rPr lang="en-US" sz="2800" dirty="0"/>
              <a:t>Adding Divisions</a:t>
            </a:r>
          </a:p>
          <a:p>
            <a:r>
              <a:rPr lang="en-US" sz="2800" dirty="0"/>
              <a:t>Intermediate</a:t>
            </a:r>
          </a:p>
          <a:p>
            <a:r>
              <a:rPr lang="en-US" sz="2800" dirty="0"/>
              <a:t>Softball</a:t>
            </a:r>
          </a:p>
          <a:p>
            <a:r>
              <a:rPr lang="en-US" sz="2800" dirty="0"/>
              <a:t>Juniors</a:t>
            </a:r>
          </a:p>
          <a:p>
            <a:r>
              <a:rPr lang="en-US" sz="2800" dirty="0"/>
              <a:t>Seniors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681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 fontScale="55000" lnSpcReduction="20000"/>
          </a:bodyPr>
          <a:lstStyle/>
          <a:p>
            <a:r>
              <a:rPr lang="en-US" sz="2800" dirty="0"/>
              <a:t>Intermediate</a:t>
            </a:r>
          </a:p>
          <a:p>
            <a:r>
              <a:rPr lang="en-US" sz="2800" dirty="0"/>
              <a:t>Ages 11-13</a:t>
            </a:r>
          </a:p>
          <a:p>
            <a:r>
              <a:rPr lang="en-US" sz="2800" dirty="0"/>
              <a:t>Lead </a:t>
            </a:r>
            <a:r>
              <a:rPr lang="en-US" sz="2800" dirty="0" err="1"/>
              <a:t>oFf</a:t>
            </a:r>
            <a:r>
              <a:rPr lang="en-US" sz="2800" dirty="0"/>
              <a:t> Steal</a:t>
            </a:r>
          </a:p>
          <a:p>
            <a:r>
              <a:rPr lang="en-US" sz="2800" dirty="0"/>
              <a:t>Pick Off Moves</a:t>
            </a:r>
          </a:p>
          <a:p>
            <a:r>
              <a:rPr lang="en-US" sz="2800" dirty="0"/>
              <a:t>Balk</a:t>
            </a:r>
          </a:p>
          <a:p>
            <a:r>
              <a:rPr lang="en-US" sz="2800" dirty="0"/>
              <a:t>Longer Field</a:t>
            </a:r>
          </a:p>
          <a:p>
            <a:r>
              <a:rPr lang="en-US" sz="2800" dirty="0"/>
              <a:t>Longer base Paths</a:t>
            </a:r>
          </a:p>
          <a:p>
            <a:r>
              <a:rPr lang="en-US" sz="2800" dirty="0"/>
              <a:t>District, State, Regional, World Series </a:t>
            </a:r>
          </a:p>
          <a:p>
            <a:r>
              <a:rPr lang="en-US" sz="2800" dirty="0"/>
              <a:t>Good for places where Jr. High / Middle School Baseball has been Cancelled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105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/>
          </a:bodyPr>
          <a:lstStyle/>
          <a:p>
            <a:r>
              <a:rPr lang="en-US" sz="2800" dirty="0"/>
              <a:t>Softball</a:t>
            </a:r>
          </a:p>
          <a:p>
            <a:r>
              <a:rPr lang="en-US" sz="2800" dirty="0"/>
              <a:t>T-Ball through Seniors</a:t>
            </a:r>
          </a:p>
          <a:p>
            <a:r>
              <a:rPr lang="en-US" sz="2800" dirty="0"/>
              <a:t>Good Alternative to ASA, AAU, and Travel Teams</a:t>
            </a:r>
          </a:p>
          <a:p>
            <a:r>
              <a:rPr lang="en-US" sz="2800" dirty="0"/>
              <a:t>Field Complexes where they can play with Baseball Works Well</a:t>
            </a:r>
          </a:p>
          <a:p>
            <a:r>
              <a:rPr lang="en-US" sz="2800" dirty="0"/>
              <a:t>District, State, Regional, World Series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65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/>
          </a:bodyPr>
          <a:lstStyle/>
          <a:p>
            <a:r>
              <a:rPr lang="en-US" sz="2800" dirty="0"/>
              <a:t>Juniors</a:t>
            </a:r>
          </a:p>
          <a:p>
            <a:pPr lvl="1"/>
            <a:r>
              <a:rPr lang="en-US" dirty="0"/>
              <a:t>60-90 Mound/Base Paths</a:t>
            </a:r>
          </a:p>
          <a:p>
            <a:pPr lvl="1"/>
            <a:r>
              <a:rPr lang="en-US" dirty="0"/>
              <a:t>Fields are harder, but there are some around – Schools, Municipal, Private Schools</a:t>
            </a:r>
          </a:p>
          <a:p>
            <a:pPr lvl="1"/>
            <a:r>
              <a:rPr lang="en-US" dirty="0"/>
              <a:t>Good for High School Support and JR. High/Middle School</a:t>
            </a:r>
          </a:p>
          <a:p>
            <a:pPr lvl="1"/>
            <a:r>
              <a:rPr lang="en-US" dirty="0"/>
              <a:t>Age 13-14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776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/>
          </a:bodyPr>
          <a:lstStyle/>
          <a:p>
            <a:r>
              <a:rPr lang="en-US" sz="2800" dirty="0"/>
              <a:t>Seniors</a:t>
            </a:r>
          </a:p>
          <a:p>
            <a:pPr lvl="1"/>
            <a:r>
              <a:rPr lang="en-US" dirty="0"/>
              <a:t>60-90 Mound / Base Paths</a:t>
            </a:r>
          </a:p>
          <a:p>
            <a:pPr lvl="1"/>
            <a:r>
              <a:rPr lang="en-US" dirty="0"/>
              <a:t>High School Supported</a:t>
            </a:r>
          </a:p>
          <a:p>
            <a:pPr lvl="1"/>
            <a:r>
              <a:rPr lang="en-US" dirty="0"/>
              <a:t>Same Fields as Juniors</a:t>
            </a:r>
          </a:p>
          <a:p>
            <a:pPr lvl="1"/>
            <a:r>
              <a:rPr lang="en-US" dirty="0"/>
              <a:t>District/State/Regional/World Series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844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542901"/>
            <a:ext cx="10394707" cy="2830287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How to counter Travel Ball/Elite Team </a:t>
            </a:r>
            <a:r>
              <a:rPr lang="en-US" sz="2800" dirty="0" err="1"/>
              <a:t>DraW</a:t>
            </a:r>
            <a:endParaRPr lang="en-US" sz="2800" dirty="0"/>
          </a:p>
          <a:p>
            <a:pPr lvl="1"/>
            <a:r>
              <a:rPr lang="en-US" dirty="0"/>
              <a:t>Expensive – little League is very affordable</a:t>
            </a:r>
          </a:p>
          <a:p>
            <a:pPr lvl="1"/>
            <a:r>
              <a:rPr lang="en-US" dirty="0"/>
              <a:t>Little League is More about “Team play”</a:t>
            </a:r>
          </a:p>
          <a:p>
            <a:pPr lvl="1"/>
            <a:r>
              <a:rPr lang="en-US" dirty="0"/>
              <a:t>Little League is More about Community</a:t>
            </a:r>
          </a:p>
          <a:p>
            <a:pPr lvl="1"/>
            <a:r>
              <a:rPr lang="en-US" dirty="0"/>
              <a:t>Everyone gets to play in Little League</a:t>
            </a:r>
          </a:p>
          <a:p>
            <a:pPr lvl="1"/>
            <a:r>
              <a:rPr lang="en-US" dirty="0"/>
              <a:t>Little League is Better Organized</a:t>
            </a:r>
          </a:p>
          <a:p>
            <a:pPr lvl="1"/>
            <a:r>
              <a:rPr lang="en-US" dirty="0"/>
              <a:t>Little League has a Better “Post Season” </a:t>
            </a:r>
          </a:p>
          <a:p>
            <a:pPr lvl="1"/>
            <a:r>
              <a:rPr lang="en-US" dirty="0"/>
              <a:t>NONE of these “Elite” teams can hold a candle to a state level team or better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641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/>
          </a:bodyPr>
          <a:lstStyle/>
          <a:p>
            <a:r>
              <a:rPr lang="en-US" sz="2800" dirty="0" err="1"/>
              <a:t>CombineD</a:t>
            </a:r>
            <a:r>
              <a:rPr lang="en-US" sz="2800" dirty="0"/>
              <a:t> Teams as a way to combat Travel Teams</a:t>
            </a:r>
          </a:p>
          <a:p>
            <a:r>
              <a:rPr lang="en-US" sz="2800" dirty="0"/>
              <a:t>District Teams as a Way to combat Travel Teams</a:t>
            </a:r>
          </a:p>
          <a:p>
            <a:r>
              <a:rPr lang="en-US" sz="2800" dirty="0"/>
              <a:t>Everyone, Every League Faces pressures from competing Sports programs. KNOW THE VALUE OF little league!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71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/>
          </a:bodyPr>
          <a:lstStyle/>
          <a:p>
            <a:r>
              <a:rPr lang="en-US" sz="2800" dirty="0"/>
              <a:t>Funding</a:t>
            </a:r>
          </a:p>
          <a:p>
            <a:r>
              <a:rPr lang="en-US" sz="2800" dirty="0"/>
              <a:t>Revenue vs. UBI How to generate it</a:t>
            </a:r>
          </a:p>
          <a:p>
            <a:pPr lvl="1"/>
            <a:r>
              <a:rPr lang="en-US" dirty="0"/>
              <a:t>Concession sales</a:t>
            </a:r>
          </a:p>
          <a:p>
            <a:pPr lvl="1"/>
            <a:r>
              <a:rPr lang="en-US" dirty="0"/>
              <a:t>“gear” sales</a:t>
            </a:r>
          </a:p>
          <a:p>
            <a:pPr lvl="1"/>
            <a:r>
              <a:rPr lang="en-US" dirty="0"/>
              <a:t>Fees</a:t>
            </a:r>
          </a:p>
          <a:p>
            <a:pPr lvl="1"/>
            <a:r>
              <a:rPr lang="en-US" dirty="0"/>
              <a:t>Grants</a:t>
            </a:r>
          </a:p>
          <a:p>
            <a:pPr lvl="1"/>
            <a:r>
              <a:rPr lang="en-US" dirty="0"/>
              <a:t>Field Rentals (have a sign up that says “Join Little League today and Play better”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801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Funding – GET A GRANT WRITER!</a:t>
            </a:r>
          </a:p>
          <a:p>
            <a:pPr lvl="1"/>
            <a:r>
              <a:rPr lang="en-US" dirty="0"/>
              <a:t>RCO Grants – up to $500K or more </a:t>
            </a:r>
            <a:r>
              <a:rPr lang="en-US" dirty="0">
                <a:hlinkClick r:id="rId2"/>
              </a:rPr>
              <a:t>https://rco.wa.gov/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Crowd Sourcing </a:t>
            </a:r>
            <a:r>
              <a:rPr lang="en-US" dirty="0">
                <a:hlinkClick r:id="rId3"/>
              </a:rPr>
              <a:t>https://www.littleleague.org/playing-rules/position-policy-statements/crowdfunding-or-other-online-fundraising/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Ex-Mrs. Bezos, Microsoft, Boeing</a:t>
            </a:r>
          </a:p>
          <a:p>
            <a:pPr lvl="1"/>
            <a:r>
              <a:rPr lang="en-US" dirty="0"/>
              <a:t>DA occasionally knows of where to get funding</a:t>
            </a:r>
          </a:p>
          <a:p>
            <a:pPr lvl="1"/>
            <a:r>
              <a:rPr lang="en-US" dirty="0"/>
              <a:t>LOCAL grant funding (just watch PBS!)</a:t>
            </a:r>
          </a:p>
          <a:p>
            <a:pPr lvl="1"/>
            <a:r>
              <a:rPr lang="en-US" dirty="0"/>
              <a:t>Little League Programs (Go To LITTLE LEAGUE WEBSITE) </a:t>
            </a:r>
            <a:r>
              <a:rPr lang="en-US" dirty="0">
                <a:hlinkClick r:id="rId4"/>
              </a:rPr>
              <a:t>https://www.littleleague.org/grant-resources/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Learn to use “matching Grants”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655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1837765"/>
            <a:ext cx="10394707" cy="3709595"/>
          </a:xfrm>
        </p:spPr>
        <p:txBody>
          <a:bodyPr>
            <a:normAutofit/>
          </a:bodyPr>
          <a:lstStyle/>
          <a:p>
            <a:r>
              <a:rPr lang="en-US" sz="2800" dirty="0" err="1"/>
              <a:t>CoACHES</a:t>
            </a:r>
            <a:r>
              <a:rPr lang="en-US" sz="2800" dirty="0"/>
              <a:t> Training (things I saw this season)</a:t>
            </a:r>
          </a:p>
          <a:p>
            <a:pPr lvl="1"/>
            <a:r>
              <a:rPr lang="en-US" dirty="0"/>
              <a:t>Poor lower division training (T-Ball,  Coach Pitch,  minors)</a:t>
            </a:r>
          </a:p>
          <a:p>
            <a:pPr lvl="1"/>
            <a:r>
              <a:rPr lang="en-US" dirty="0"/>
              <a:t>Poor Pitching Training</a:t>
            </a:r>
          </a:p>
          <a:p>
            <a:pPr lvl="1"/>
            <a:r>
              <a:rPr lang="en-US" dirty="0"/>
              <a:t>Lack of knowledge of fundamentals of Baseball</a:t>
            </a:r>
          </a:p>
          <a:p>
            <a:pPr lvl="1"/>
            <a:r>
              <a:rPr lang="en-US" dirty="0"/>
              <a:t>Lack of Knowledge of rules</a:t>
            </a:r>
          </a:p>
          <a:p>
            <a:pPr lvl="1"/>
            <a:r>
              <a:rPr lang="en-US" dirty="0"/>
              <a:t>Poor safety training</a:t>
            </a:r>
          </a:p>
          <a:p>
            <a:pPr lvl="1"/>
            <a:r>
              <a:rPr lang="en-US" dirty="0"/>
              <a:t>Disregard or ignorance of ASAP guidelines and Little League Policy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324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League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/>
          </a:bodyPr>
          <a:lstStyle/>
          <a:p>
            <a:r>
              <a:rPr lang="en-US" sz="2800" dirty="0"/>
              <a:t>Coaching Clinics?</a:t>
            </a:r>
          </a:p>
          <a:p>
            <a:pPr lvl="1"/>
            <a:r>
              <a:rPr lang="en-US" dirty="0"/>
              <a:t>How about Feb/Mar? </a:t>
            </a:r>
          </a:p>
          <a:p>
            <a:pPr lvl="1"/>
            <a:r>
              <a:rPr lang="en-US" dirty="0"/>
              <a:t>Spend 2 hours on a Saturday PER DIVISION (start at 8:30, then 11:00, 1:30, 4:00) Up through intermediate division coaching </a:t>
            </a:r>
            <a:r>
              <a:rPr lang="en-US" dirty="0" err="1"/>
              <a:t>trainig</a:t>
            </a:r>
            <a:r>
              <a:rPr lang="en-US" dirty="0"/>
              <a:t>?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993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 Modifications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/>
          </a:bodyPr>
          <a:lstStyle/>
          <a:p>
            <a:r>
              <a:rPr lang="en-US" sz="2800" dirty="0"/>
              <a:t>District Team</a:t>
            </a:r>
          </a:p>
          <a:p>
            <a:r>
              <a:rPr lang="en-US" sz="2800" dirty="0"/>
              <a:t>Combined team</a:t>
            </a:r>
          </a:p>
          <a:p>
            <a:pPr lvl="1"/>
            <a:r>
              <a:rPr lang="en-US" dirty="0"/>
              <a:t>Benefits – players can play MORE in other divisions, for other </a:t>
            </a:r>
            <a:r>
              <a:rPr lang="en-US" dirty="0" err="1"/>
              <a:t>leagueS</a:t>
            </a:r>
            <a:endParaRPr lang="en-US" dirty="0"/>
          </a:p>
          <a:p>
            <a:pPr lvl="1"/>
            <a:r>
              <a:rPr lang="en-US" dirty="0"/>
              <a:t>Leagues that may not have enough players to field a couple of teams for intra-league play can create “combined” teams with other leagues to get their players back in the game.</a:t>
            </a:r>
          </a:p>
          <a:p>
            <a:r>
              <a:rPr lang="en-US" dirty="0"/>
              <a:t>Interleague and </a:t>
            </a:r>
            <a:r>
              <a:rPr lang="en-US" dirty="0" err="1"/>
              <a:t>Interdistrict</a:t>
            </a:r>
            <a:r>
              <a:rPr lang="en-US" dirty="0"/>
              <a:t> play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33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91FE6-56E9-4F6B-BFAF-38E332469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ASAP – Get it done early!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B28F9-80A3-42ED-A425-BC4CB98F544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There are templates available – use the one from Last Year if it was approved</a:t>
            </a:r>
          </a:p>
          <a:p>
            <a:r>
              <a:rPr lang="en-US" dirty="0"/>
              <a:t>Review with Managers, Concession Staff, Board</a:t>
            </a:r>
          </a:p>
          <a:p>
            <a:r>
              <a:rPr lang="en-US" dirty="0"/>
              <a:t>If it gets submitted and approved by April 1, the District will get a $600 credit!</a:t>
            </a:r>
          </a:p>
        </p:txBody>
      </p:sp>
    </p:spTree>
    <p:extLst>
      <p:ext uri="{BB962C8B-B14F-4D97-AF65-F5344CB8AC3E}">
        <p14:creationId xmlns:p14="http://schemas.microsoft.com/office/powerpoint/2010/main" val="1583443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More Leagues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94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Umpire recruitment And Training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311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Coaches training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183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District and State Participation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9992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Development of Private fields for Little Leagues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373112"/>
            <a:ext cx="10394707" cy="3311189"/>
          </a:xfrm>
        </p:spPr>
        <p:txBody>
          <a:bodyPr>
            <a:normAutofit/>
          </a:bodyPr>
          <a:lstStyle/>
          <a:p>
            <a:r>
              <a:rPr lang="en-US" sz="2800" dirty="0"/>
              <a:t>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05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Finally 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Remember – Little League is successful because of good boards, good volunteers, energy, and a focus on the player and their families. Make it a community, make is special, make it fun, and teach the kids how to be better people, not just better players.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77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TC104033927[[fn=Main Event]]</Template>
  <TotalTime>1035</TotalTime>
  <Words>1132</Words>
  <Application>Microsoft Office PowerPoint</Application>
  <PresentationFormat>Widescreen</PresentationFormat>
  <Paragraphs>190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Abadi Extra Light</vt:lpstr>
      <vt:lpstr>Arial</vt:lpstr>
      <vt:lpstr>Calibri</vt:lpstr>
      <vt:lpstr>Helvetica Neue</vt:lpstr>
      <vt:lpstr>Impact</vt:lpstr>
      <vt:lpstr>Main Event</vt:lpstr>
      <vt:lpstr>District 13 Annual Meeting and Orientation Meeting 2021  </vt:lpstr>
      <vt:lpstr>Sections to cover</vt:lpstr>
      <vt:lpstr>Introductions</vt:lpstr>
      <vt:lpstr>State UIC – Dennis Williams</vt:lpstr>
      <vt:lpstr>Paying Umpires?</vt:lpstr>
      <vt:lpstr>Umpire Training Day?</vt:lpstr>
      <vt:lpstr>NEED ADAs</vt:lpstr>
      <vt:lpstr>Where we cover</vt:lpstr>
      <vt:lpstr>Potential Player  Population</vt:lpstr>
      <vt:lpstr>League Development</vt:lpstr>
      <vt:lpstr>League Development</vt:lpstr>
      <vt:lpstr>League Development</vt:lpstr>
      <vt:lpstr>League Development</vt:lpstr>
      <vt:lpstr>Existing League Development</vt:lpstr>
      <vt:lpstr>Existing League Development</vt:lpstr>
      <vt:lpstr>Existing League Development</vt:lpstr>
      <vt:lpstr>Existing League Development</vt:lpstr>
      <vt:lpstr>Existing League Development</vt:lpstr>
      <vt:lpstr>Existing League Development</vt:lpstr>
      <vt:lpstr>League Development</vt:lpstr>
      <vt:lpstr>Existing League Development</vt:lpstr>
      <vt:lpstr>Existing League Development</vt:lpstr>
      <vt:lpstr>Existing League Development</vt:lpstr>
      <vt:lpstr>Existing League Development</vt:lpstr>
      <vt:lpstr>Existing League Development</vt:lpstr>
      <vt:lpstr>Play Modifications</vt:lpstr>
      <vt:lpstr>ASAP – Get it done early!</vt:lpstr>
      <vt:lpstr>District Goals</vt:lpstr>
      <vt:lpstr>District Goals</vt:lpstr>
      <vt:lpstr>District Goals</vt:lpstr>
      <vt:lpstr>District Goals</vt:lpstr>
      <vt:lpstr>District Goals</vt:lpstr>
      <vt:lpstr>Discussion</vt:lpstr>
      <vt:lpstr>And Finally 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ACLL ManagerS Safety and Orientation Meeting 2014</dc:title>
  <dc:creator>Jarel</dc:creator>
  <cp:lastModifiedBy>J. P.</cp:lastModifiedBy>
  <cp:revision>21</cp:revision>
  <cp:lastPrinted>2021-10-19T17:08:15Z</cp:lastPrinted>
  <dcterms:created xsi:type="dcterms:W3CDTF">2014-03-18T00:20:08Z</dcterms:created>
  <dcterms:modified xsi:type="dcterms:W3CDTF">2021-10-19T20:38:09Z</dcterms:modified>
</cp:coreProperties>
</file>